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3" roundtripDataSignature="AMtx7mgO9d1kTai25ITdjrJml6rgBgEkQ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customschemas.google.com/relationships/presentationmetadata" Target="metadata"/><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95" name="Google Shape;9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15" name="Shape 15"/>
        <p:cNvGrpSpPr/>
        <p:nvPr/>
      </p:nvGrpSpPr>
      <p:grpSpPr>
        <a:xfrm>
          <a:off x="0" y="0"/>
          <a:ext cx="0" cy="0"/>
          <a:chOff x="0" y="0"/>
          <a:chExt cx="0" cy="0"/>
        </a:xfrm>
      </p:grpSpPr>
      <p:sp>
        <p:nvSpPr>
          <p:cNvPr id="16" name="Google Shape;16;p1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72" name="Shape 72"/>
        <p:cNvGrpSpPr/>
        <p:nvPr/>
      </p:nvGrpSpPr>
      <p:grpSpPr>
        <a:xfrm>
          <a:off x="0" y="0"/>
          <a:ext cx="0" cy="0"/>
          <a:chOff x="0" y="0"/>
          <a:chExt cx="0" cy="0"/>
        </a:xfrm>
      </p:grpSpPr>
      <p:sp>
        <p:nvSpPr>
          <p:cNvPr id="73" name="Google Shape;73;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78" name="Shape 78"/>
        <p:cNvGrpSpPr/>
        <p:nvPr/>
      </p:nvGrpSpPr>
      <p:grpSpPr>
        <a:xfrm>
          <a:off x="0" y="0"/>
          <a:ext cx="0" cy="0"/>
          <a:chOff x="0" y="0"/>
          <a:chExt cx="0" cy="0"/>
        </a:xfrm>
      </p:grpSpPr>
      <p:sp>
        <p:nvSpPr>
          <p:cNvPr id="79" name="Google Shape;79;p2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21" name="Shape 21"/>
        <p:cNvGrpSpPr/>
        <p:nvPr/>
      </p:nvGrpSpPr>
      <p:grpSpPr>
        <a:xfrm>
          <a:off x="0" y="0"/>
          <a:ext cx="0" cy="0"/>
          <a:chOff x="0" y="0"/>
          <a:chExt cx="0" cy="0"/>
        </a:xfrm>
      </p:grpSpPr>
      <p:sp>
        <p:nvSpPr>
          <p:cNvPr id="22" name="Google Shape;22;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25" name="Shape 25"/>
        <p:cNvGrpSpPr/>
        <p:nvPr/>
      </p:nvGrpSpPr>
      <p:grpSpPr>
        <a:xfrm>
          <a:off x="0" y="0"/>
          <a:ext cx="0" cy="0"/>
          <a:chOff x="0" y="0"/>
          <a:chExt cx="0" cy="0"/>
        </a:xfrm>
      </p:grpSpPr>
      <p:sp>
        <p:nvSpPr>
          <p:cNvPr id="26" name="Google Shape;26;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31" name="Shape 31"/>
        <p:cNvGrpSpPr/>
        <p:nvPr/>
      </p:nvGrpSpPr>
      <p:grpSpPr>
        <a:xfrm>
          <a:off x="0" y="0"/>
          <a:ext cx="0" cy="0"/>
          <a:chOff x="0" y="0"/>
          <a:chExt cx="0" cy="0"/>
        </a:xfrm>
      </p:grpSpPr>
      <p:sp>
        <p:nvSpPr>
          <p:cNvPr id="32" name="Google Shape;32;p1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1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37" name="Shape 37"/>
        <p:cNvGrpSpPr/>
        <p:nvPr/>
      </p:nvGrpSpPr>
      <p:grpSpPr>
        <a:xfrm>
          <a:off x="0" y="0"/>
          <a:ext cx="0" cy="0"/>
          <a:chOff x="0" y="0"/>
          <a:chExt cx="0" cy="0"/>
        </a:xfrm>
      </p:grpSpPr>
      <p:sp>
        <p:nvSpPr>
          <p:cNvPr id="38" name="Google Shape;38;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1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44" name="Shape 44"/>
        <p:cNvGrpSpPr/>
        <p:nvPr/>
      </p:nvGrpSpPr>
      <p:grpSpPr>
        <a:xfrm>
          <a:off x="0" y="0"/>
          <a:ext cx="0" cy="0"/>
          <a:chOff x="0" y="0"/>
          <a:chExt cx="0" cy="0"/>
        </a:xfrm>
      </p:grpSpPr>
      <p:sp>
        <p:nvSpPr>
          <p:cNvPr id="45" name="Google Shape;45;p1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1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1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1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1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53" name="Shape 53"/>
        <p:cNvGrpSpPr/>
        <p:nvPr/>
      </p:nvGrpSpPr>
      <p:grpSpPr>
        <a:xfrm>
          <a:off x="0" y="0"/>
          <a:ext cx="0" cy="0"/>
          <a:chOff x="0" y="0"/>
          <a:chExt cx="0" cy="0"/>
        </a:xfrm>
      </p:grpSpPr>
      <p:sp>
        <p:nvSpPr>
          <p:cNvPr id="54" name="Google Shape;54;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58" name="Shape 58"/>
        <p:cNvGrpSpPr/>
        <p:nvPr/>
      </p:nvGrpSpPr>
      <p:grpSpPr>
        <a:xfrm>
          <a:off x="0" y="0"/>
          <a:ext cx="0" cy="0"/>
          <a:chOff x="0" y="0"/>
          <a:chExt cx="0" cy="0"/>
        </a:xfrm>
      </p:grpSpPr>
      <p:sp>
        <p:nvSpPr>
          <p:cNvPr id="59" name="Google Shape;59;p1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1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1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65" name="Shape 65"/>
        <p:cNvGrpSpPr/>
        <p:nvPr/>
      </p:nvGrpSpPr>
      <p:grpSpPr>
        <a:xfrm>
          <a:off x="0" y="0"/>
          <a:ext cx="0" cy="0"/>
          <a:chOff x="0" y="0"/>
          <a:chExt cx="0" cy="0"/>
        </a:xfrm>
      </p:grpSpPr>
      <p:sp>
        <p:nvSpPr>
          <p:cNvPr id="66" name="Google Shape;66;p1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8"/>
          <p:cNvSpPr/>
          <p:nvPr>
            <p:ph idx="2" type="pic"/>
          </p:nvPr>
        </p:nvSpPr>
        <p:spPr>
          <a:xfrm>
            <a:off x="5183188" y="987425"/>
            <a:ext cx="6172200" cy="4873625"/>
          </a:xfrm>
          <a:prstGeom prst="rect">
            <a:avLst/>
          </a:prstGeom>
          <a:noFill/>
          <a:ln>
            <a:noFill/>
          </a:ln>
        </p:spPr>
      </p:sp>
      <p:sp>
        <p:nvSpPr>
          <p:cNvPr id="68" name="Google Shape;68;p1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hyperlink" Target="http://publicidad.luxotour.com/MiMarruecos/Visita%20zocos.webm" TargetMode="External"/><Relationship Id="rId5" Type="http://schemas.openxmlformats.org/officeDocument/2006/relationships/hyperlink" Target="http://publicidad.luxotour.com/MiMarruecos/Visita%20zocos.web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3.png"/><Relationship Id="rId5"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b="0" l="0" r="0" t="0"/>
          <a:stretch/>
        </p:blipFill>
        <p:spPr>
          <a:xfrm>
            <a:off x="26988" y="0"/>
            <a:ext cx="12138025" cy="6858000"/>
          </a:xfrm>
          <a:prstGeom prst="rect">
            <a:avLst/>
          </a:prstGeom>
          <a:noFill/>
          <a:ln>
            <a:noFill/>
          </a:ln>
        </p:spPr>
      </p:pic>
      <p:sp>
        <p:nvSpPr>
          <p:cNvPr id="90" name="Google Shape;90;p1"/>
          <p:cNvSpPr/>
          <p:nvPr/>
        </p:nvSpPr>
        <p:spPr>
          <a:xfrm>
            <a:off x="0" y="2777228"/>
            <a:ext cx="12191999" cy="1303543"/>
          </a:xfrm>
          <a:prstGeom prst="rect">
            <a:avLst/>
          </a:prstGeom>
          <a:solidFill>
            <a:schemeClr val="lt1">
              <a:alpha val="6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pic>
        <p:nvPicPr>
          <p:cNvPr descr="Un conjunto de letras blancas en un fondo blanco&#10;&#10;Descripción generada automáticamente con confianza baja" id="91" name="Google Shape;91;p1"/>
          <p:cNvPicPr preferRelativeResize="0"/>
          <p:nvPr/>
        </p:nvPicPr>
        <p:blipFill rotWithShape="1">
          <a:blip r:embed="rId4">
            <a:alphaModFix/>
          </a:blip>
          <a:srcRect b="0" l="0" r="0" t="0"/>
          <a:stretch/>
        </p:blipFill>
        <p:spPr>
          <a:xfrm>
            <a:off x="4521199" y="3520010"/>
            <a:ext cx="3149600" cy="647700"/>
          </a:xfrm>
          <a:prstGeom prst="rect">
            <a:avLst/>
          </a:prstGeom>
          <a:noFill/>
          <a:ln>
            <a:noFill/>
          </a:ln>
        </p:spPr>
      </p:pic>
      <p:pic>
        <p:nvPicPr>
          <p:cNvPr descr="Texto, Logotipo&#10;&#10;Descripción generada automáticamente" id="92" name="Google Shape;92;p1"/>
          <p:cNvPicPr preferRelativeResize="0"/>
          <p:nvPr/>
        </p:nvPicPr>
        <p:blipFill rotWithShape="1">
          <a:blip r:embed="rId5">
            <a:alphaModFix/>
          </a:blip>
          <a:srcRect b="0" l="0" r="0" t="0"/>
          <a:stretch/>
        </p:blipFill>
        <p:spPr>
          <a:xfrm>
            <a:off x="2324099" y="2777228"/>
            <a:ext cx="7543800" cy="965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2"/>
          <p:cNvSpPr/>
          <p:nvPr/>
        </p:nvSpPr>
        <p:spPr>
          <a:xfrm>
            <a:off x="6593301" y="665398"/>
            <a:ext cx="5033961" cy="2828925"/>
          </a:xfrm>
          <a:prstGeom prst="rect">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98" name="Google Shape;98;p2"/>
          <p:cNvPicPr preferRelativeResize="0"/>
          <p:nvPr/>
        </p:nvPicPr>
        <p:blipFill rotWithShape="1">
          <a:blip r:embed="rId3">
            <a:alphaModFix/>
          </a:blip>
          <a:srcRect b="0" l="1836" r="1836" t="6041"/>
          <a:stretch/>
        </p:blipFill>
        <p:spPr>
          <a:xfrm>
            <a:off x="3458488" y="1315807"/>
            <a:ext cx="7467600" cy="4226386"/>
          </a:xfrm>
          <a:prstGeom prst="rect">
            <a:avLst/>
          </a:prstGeom>
          <a:noFill/>
          <a:ln>
            <a:noFill/>
          </a:ln>
        </p:spPr>
      </p:pic>
      <p:grpSp>
        <p:nvGrpSpPr>
          <p:cNvPr id="99" name="Google Shape;99;p2"/>
          <p:cNvGrpSpPr/>
          <p:nvPr/>
        </p:nvGrpSpPr>
        <p:grpSpPr>
          <a:xfrm>
            <a:off x="6428970" y="2921169"/>
            <a:ext cx="1526636" cy="1526636"/>
            <a:chOff x="6444343" y="1698172"/>
            <a:chExt cx="3015343" cy="3015343"/>
          </a:xfrm>
        </p:grpSpPr>
        <p:sp>
          <p:nvSpPr>
            <p:cNvPr id="100" name="Google Shape;100;p2">
              <a:hlinkClick r:id="rId4"/>
            </p:cNvPr>
            <p:cNvSpPr/>
            <p:nvPr/>
          </p:nvSpPr>
          <p:spPr>
            <a:xfrm>
              <a:off x="6444343" y="1698172"/>
              <a:ext cx="3015343" cy="3015343"/>
            </a:xfrm>
            <a:prstGeom prst="ellipse">
              <a:avLst/>
            </a:prstGeom>
            <a:solidFill>
              <a:srgbClr val="FFFFFF">
                <a:alpha val="82352"/>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01" name="Google Shape;101;p2">
              <a:hlinkClick r:id="rId5"/>
            </p:cNvPr>
            <p:cNvSpPr/>
            <p:nvPr/>
          </p:nvSpPr>
          <p:spPr>
            <a:xfrm rot="-1849775">
              <a:off x="7411240" y="2687399"/>
              <a:ext cx="1001485" cy="863349"/>
            </a:xfrm>
            <a:prstGeom prst="triangle">
              <a:avLst>
                <a:gd fmla="val 50000" name="adj"/>
              </a:avLst>
            </a:prstGeom>
            <a:solidFill>
              <a:srgbClr val="1F3864"/>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grpSp>
      <p:sp>
        <p:nvSpPr>
          <p:cNvPr id="102" name="Google Shape;102;p2"/>
          <p:cNvSpPr txBox="1"/>
          <p:nvPr/>
        </p:nvSpPr>
        <p:spPr>
          <a:xfrm>
            <a:off x="714621" y="3660264"/>
            <a:ext cx="3015343"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C00000"/>
              </a:buClr>
              <a:buSzPts val="6000"/>
              <a:buFont typeface="Calibri"/>
              <a:buNone/>
            </a:pPr>
            <a:r>
              <a:rPr b="1" i="0" lang="es-ES" sz="6000" u="none" cap="none" strike="noStrike">
                <a:solidFill>
                  <a:srgbClr val="C00000"/>
                </a:solidFill>
                <a:latin typeface="Calibri"/>
                <a:ea typeface="Calibri"/>
                <a:cs typeface="Calibri"/>
                <a:sym typeface="Calibri"/>
              </a:rPr>
              <a:t>VIDEO</a:t>
            </a:r>
            <a:endParaRPr b="0" i="0" sz="1800" u="none" cap="none" strike="noStrike">
              <a:solidFill>
                <a:srgbClr val="C00000"/>
              </a:solidFill>
              <a:latin typeface="Calibri"/>
              <a:ea typeface="Calibri"/>
              <a:cs typeface="Calibri"/>
              <a:sym typeface="Calibri"/>
            </a:endParaRPr>
          </a:p>
        </p:txBody>
      </p:sp>
      <p:sp>
        <p:nvSpPr>
          <p:cNvPr id="103" name="Google Shape;103;p2"/>
          <p:cNvSpPr txBox="1"/>
          <p:nvPr/>
        </p:nvSpPr>
        <p:spPr>
          <a:xfrm>
            <a:off x="740361" y="4603515"/>
            <a:ext cx="2469363" cy="9386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Calibri"/>
              <a:buNone/>
            </a:pPr>
            <a:r>
              <a:rPr b="0" i="0" lang="es-ES" sz="1100" u="none" cap="none" strike="noStrike">
                <a:solidFill>
                  <a:schemeClr val="dk1"/>
                </a:solidFill>
                <a:latin typeface="Calibri"/>
                <a:ea typeface="Calibri"/>
                <a:cs typeface="Calibri"/>
                <a:sym typeface="Calibri"/>
              </a:rPr>
              <a:t>Imagina descubrir lo mas interesante de la ciudad antigua formando grupos y disfrutando con tu equipo clientes.</a:t>
            </a:r>
            <a:endParaRPr/>
          </a:p>
          <a:p>
            <a:pPr indent="0" lvl="0" marL="0" marR="0" rtl="0" algn="l">
              <a:spcBef>
                <a:spcPts val="0"/>
              </a:spcBef>
              <a:spcAft>
                <a:spcPts val="0"/>
              </a:spcAft>
              <a:buClr>
                <a:schemeClr val="dk1"/>
              </a:buClr>
              <a:buSzPts val="1100"/>
              <a:buFont typeface="Calibri"/>
              <a:buNone/>
            </a:pPr>
            <a:br>
              <a:rPr b="0" i="0" lang="es-ES" sz="1100" u="none" cap="none" strike="noStrike">
                <a:solidFill>
                  <a:schemeClr val="dk1"/>
                </a:solidFill>
                <a:latin typeface="Calibri"/>
                <a:ea typeface="Calibri"/>
                <a:cs typeface="Calibri"/>
                <a:sym typeface="Calibri"/>
              </a:rPr>
            </a:br>
            <a:r>
              <a:rPr b="0" i="0" lang="es-ES" sz="1100" u="none" cap="none" strike="noStrike">
                <a:solidFill>
                  <a:schemeClr val="dk1"/>
                </a:solidFill>
                <a:latin typeface="Calibri"/>
                <a:ea typeface="Calibri"/>
                <a:cs typeface="Calibri"/>
                <a:sym typeface="Calibri"/>
              </a:rPr>
              <a:t>¿Te atreves?</a:t>
            </a:r>
            <a:endParaRPr b="0" i="0" sz="1100" u="none" cap="none" strike="noStrike">
              <a:solidFill>
                <a:schemeClr val="dk1"/>
              </a:solidFill>
              <a:latin typeface="Calibri"/>
              <a:ea typeface="Calibri"/>
              <a:cs typeface="Calibri"/>
              <a:sym typeface="Calibri"/>
            </a:endParaRPr>
          </a:p>
        </p:txBody>
      </p:sp>
      <p:cxnSp>
        <p:nvCxnSpPr>
          <p:cNvPr id="104" name="Google Shape;104;p2"/>
          <p:cNvCxnSpPr/>
          <p:nvPr/>
        </p:nvCxnSpPr>
        <p:spPr>
          <a:xfrm flipH="1" rot="10800000">
            <a:off x="963385" y="3746377"/>
            <a:ext cx="1539381" cy="1"/>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3"/>
          <p:cNvSpPr/>
          <p:nvPr/>
        </p:nvSpPr>
        <p:spPr>
          <a:xfrm>
            <a:off x="7143750" y="4029075"/>
            <a:ext cx="5033961" cy="2828925"/>
          </a:xfrm>
          <a:prstGeom prst="rect">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10" name="Google Shape;110;p3"/>
          <p:cNvPicPr preferRelativeResize="0"/>
          <p:nvPr/>
        </p:nvPicPr>
        <p:blipFill rotWithShape="1">
          <a:blip r:embed="rId3">
            <a:alphaModFix/>
          </a:blip>
          <a:srcRect b="0" l="0" r="8720" t="0"/>
          <a:stretch/>
        </p:blipFill>
        <p:spPr>
          <a:xfrm>
            <a:off x="3948320" y="631034"/>
            <a:ext cx="7661892" cy="5595932"/>
          </a:xfrm>
          <a:prstGeom prst="rect">
            <a:avLst/>
          </a:prstGeom>
          <a:noFill/>
          <a:ln>
            <a:noFill/>
          </a:ln>
        </p:spPr>
      </p:pic>
      <p:pic>
        <p:nvPicPr>
          <p:cNvPr descr="Texto&#10;&#10;Descripción generada automáticamente" id="111" name="Google Shape;111;p3"/>
          <p:cNvPicPr preferRelativeResize="0"/>
          <p:nvPr/>
        </p:nvPicPr>
        <p:blipFill rotWithShape="1">
          <a:blip r:embed="rId4">
            <a:alphaModFix/>
          </a:blip>
          <a:srcRect b="0" l="0" r="48457" t="0"/>
          <a:stretch/>
        </p:blipFill>
        <p:spPr>
          <a:xfrm>
            <a:off x="11872911" y="1928018"/>
            <a:ext cx="1224818" cy="500524"/>
          </a:xfrm>
          <a:prstGeom prst="rect">
            <a:avLst/>
          </a:prstGeom>
          <a:noFill/>
          <a:ln>
            <a:noFill/>
          </a:ln>
        </p:spPr>
      </p:pic>
      <p:sp>
        <p:nvSpPr>
          <p:cNvPr id="112" name="Google Shape;112;p3"/>
          <p:cNvSpPr txBox="1"/>
          <p:nvPr/>
        </p:nvSpPr>
        <p:spPr>
          <a:xfrm>
            <a:off x="581788" y="2168422"/>
            <a:ext cx="2544870" cy="409342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s-ES" sz="1000" u="none" cap="none" strike="noStrike">
                <a:solidFill>
                  <a:schemeClr val="dk1"/>
                </a:solidFill>
                <a:latin typeface="Calibri"/>
                <a:ea typeface="Calibri"/>
                <a:cs typeface="Calibri"/>
                <a:sym typeface="Calibri"/>
              </a:rPr>
              <a:t>Traslado desde el hotel a lo mas profundo de la medina de Marrakech donde tendrán la ocasión de realizar una visita de las maravillas que se encuentran en su interior.</a:t>
            </a:r>
            <a:endParaRPr/>
          </a:p>
          <a:p>
            <a:pPr indent="0" lvl="0" marL="0" marR="0" rtl="0" algn="just">
              <a:spcBef>
                <a:spcPts val="0"/>
              </a:spcBef>
              <a:spcAft>
                <a:spcPts val="0"/>
              </a:spcAft>
              <a:buNone/>
            </a:pPr>
            <a:r>
              <a:t/>
            </a:r>
            <a:endParaRPr b="0" i="0" sz="1000" u="none" cap="none" strike="noStrike">
              <a:solidFill>
                <a:schemeClr val="dk1"/>
              </a:solidFill>
              <a:latin typeface="Calibri"/>
              <a:ea typeface="Calibri"/>
              <a:cs typeface="Calibri"/>
              <a:sym typeface="Calibri"/>
            </a:endParaRPr>
          </a:p>
          <a:p>
            <a:pPr indent="0" lvl="0" marL="0" marR="0" rtl="0" algn="just">
              <a:spcBef>
                <a:spcPts val="0"/>
              </a:spcBef>
              <a:spcAft>
                <a:spcPts val="0"/>
              </a:spcAft>
              <a:buNone/>
            </a:pPr>
            <a:r>
              <a:rPr b="0" i="0" lang="es-ES" sz="1000" u="none" cap="none" strike="noStrike">
                <a:solidFill>
                  <a:schemeClr val="dk1"/>
                </a:solidFill>
                <a:latin typeface="Calibri"/>
                <a:ea typeface="Calibri"/>
                <a:cs typeface="Calibri"/>
                <a:sym typeface="Calibri"/>
              </a:rPr>
              <a:t>Sheherezade gustaba de realizar diferentes rituales o visitar lugares de esta medina y este es un recorrido por algunos de ellos que harán a los clientes revivir esos momentos que vivió la mas bella de Oriente.</a:t>
            </a:r>
            <a:endParaRPr/>
          </a:p>
          <a:p>
            <a:pPr indent="0" lvl="0" marL="0" marR="0" rtl="0" algn="just">
              <a:spcBef>
                <a:spcPts val="0"/>
              </a:spcBef>
              <a:spcAft>
                <a:spcPts val="0"/>
              </a:spcAft>
              <a:buNone/>
            </a:pPr>
            <a:r>
              <a:t/>
            </a:r>
            <a:endParaRPr b="0" i="0" sz="1000" u="none" cap="none" strike="noStrike">
              <a:solidFill>
                <a:schemeClr val="dk1"/>
              </a:solidFill>
              <a:latin typeface="Calibri"/>
              <a:ea typeface="Calibri"/>
              <a:cs typeface="Calibri"/>
              <a:sym typeface="Calibri"/>
            </a:endParaRPr>
          </a:p>
          <a:p>
            <a:pPr indent="0" lvl="0" marL="0" marR="0" rtl="0" algn="just">
              <a:spcBef>
                <a:spcPts val="0"/>
              </a:spcBef>
              <a:spcAft>
                <a:spcPts val="0"/>
              </a:spcAft>
              <a:buNone/>
            </a:pPr>
            <a:r>
              <a:rPr b="1" i="0" lang="es-ES" sz="1000" u="none" cap="none" strike="noStrike">
                <a:solidFill>
                  <a:schemeClr val="dk1"/>
                </a:solidFill>
                <a:latin typeface="Calibri"/>
                <a:ea typeface="Calibri"/>
                <a:cs typeface="Calibri"/>
                <a:sym typeface="Calibri"/>
              </a:rPr>
              <a:t>El recorrido se compone de :</a:t>
            </a:r>
            <a:endParaRPr/>
          </a:p>
          <a:p>
            <a:pPr indent="0" lvl="0" marL="0" marR="0" rtl="0" algn="just">
              <a:spcBef>
                <a:spcPts val="0"/>
              </a:spcBef>
              <a:spcAft>
                <a:spcPts val="0"/>
              </a:spcAft>
              <a:buNone/>
            </a:pPr>
            <a:r>
              <a:rPr b="1" i="0" lang="es-ES" sz="1000" u="none" cap="none" strike="noStrike">
                <a:solidFill>
                  <a:schemeClr val="dk1"/>
                </a:solidFill>
                <a:latin typeface="Calibri"/>
                <a:ea typeface="Calibri"/>
                <a:cs typeface="Calibri"/>
                <a:sym typeface="Calibri"/>
              </a:rPr>
              <a:t>La Esencia</a:t>
            </a:r>
            <a:endParaRPr/>
          </a:p>
          <a:p>
            <a:pPr indent="0" lvl="0" marL="0" marR="0" rtl="0" algn="just">
              <a:spcBef>
                <a:spcPts val="0"/>
              </a:spcBef>
              <a:spcAft>
                <a:spcPts val="0"/>
              </a:spcAft>
              <a:buNone/>
            </a:pPr>
            <a:r>
              <a:rPr b="1" i="0" lang="es-ES" sz="1000" u="none" cap="none" strike="noStrike">
                <a:solidFill>
                  <a:schemeClr val="dk1"/>
                </a:solidFill>
                <a:latin typeface="Calibri"/>
                <a:ea typeface="Calibri"/>
                <a:cs typeface="Calibri"/>
                <a:sym typeface="Calibri"/>
              </a:rPr>
              <a:t>Ceremonia del té</a:t>
            </a:r>
            <a:endParaRPr/>
          </a:p>
          <a:p>
            <a:pPr indent="0" lvl="0" marL="0" marR="0" rtl="0" algn="just">
              <a:spcBef>
                <a:spcPts val="0"/>
              </a:spcBef>
              <a:spcAft>
                <a:spcPts val="0"/>
              </a:spcAft>
              <a:buNone/>
            </a:pPr>
            <a:r>
              <a:rPr b="1" i="0" lang="es-ES" sz="1000" u="none" cap="none" strike="noStrike">
                <a:solidFill>
                  <a:schemeClr val="dk1"/>
                </a:solidFill>
                <a:latin typeface="Calibri"/>
                <a:ea typeface="Calibri"/>
                <a:cs typeface="Calibri"/>
                <a:sym typeface="Calibri"/>
              </a:rPr>
              <a:t>Lampara de Aladino</a:t>
            </a:r>
            <a:endParaRPr/>
          </a:p>
          <a:p>
            <a:pPr indent="0" lvl="0" marL="0" marR="0" rtl="0" algn="just">
              <a:spcBef>
                <a:spcPts val="0"/>
              </a:spcBef>
              <a:spcAft>
                <a:spcPts val="0"/>
              </a:spcAft>
              <a:buNone/>
            </a:pPr>
            <a:r>
              <a:rPr b="1" i="0" lang="es-ES" sz="1000" u="none" cap="none" strike="noStrike">
                <a:solidFill>
                  <a:schemeClr val="dk1"/>
                </a:solidFill>
                <a:latin typeface="Calibri"/>
                <a:ea typeface="Calibri"/>
                <a:cs typeface="Calibri"/>
                <a:sym typeface="Calibri"/>
              </a:rPr>
              <a:t>La Baraka</a:t>
            </a:r>
            <a:endParaRPr/>
          </a:p>
          <a:p>
            <a:pPr indent="0" lvl="0" marL="0" marR="0" rtl="0" algn="just">
              <a:spcBef>
                <a:spcPts val="0"/>
              </a:spcBef>
              <a:spcAft>
                <a:spcPts val="0"/>
              </a:spcAft>
              <a:buNone/>
            </a:pPr>
            <a:r>
              <a:t/>
            </a:r>
            <a:endParaRPr b="0" i="0" sz="1000" u="none" cap="none" strike="noStrike">
              <a:solidFill>
                <a:schemeClr val="dk1"/>
              </a:solidFill>
              <a:latin typeface="Calibri"/>
              <a:ea typeface="Calibri"/>
              <a:cs typeface="Calibri"/>
              <a:sym typeface="Calibri"/>
            </a:endParaRPr>
          </a:p>
          <a:p>
            <a:pPr indent="0" lvl="0" marL="0" marR="0" rtl="0" algn="just">
              <a:spcBef>
                <a:spcPts val="0"/>
              </a:spcBef>
              <a:spcAft>
                <a:spcPts val="0"/>
              </a:spcAft>
              <a:buNone/>
            </a:pPr>
            <a:r>
              <a:rPr b="0" i="0" lang="es-ES" sz="1000" u="none" cap="none" strike="noStrike">
                <a:solidFill>
                  <a:schemeClr val="dk1"/>
                </a:solidFill>
                <a:latin typeface="Calibri"/>
                <a:ea typeface="Calibri"/>
                <a:cs typeface="Calibri"/>
                <a:sym typeface="Calibri"/>
              </a:rPr>
              <a:t>Se acomodan en una de las terrazas con que cuenta dicha famosa plaza donde podrán ver atardecer en este lugar, un espectáculo increíble de luces, bullicio y humo que desprenden la gran cantidad de puestos ambulantes de comida. Después de un momento mágico en este lugar se dirigen en autocares hacia el hotel, y la llegada al Vivac nómada exclusivo.</a:t>
            </a:r>
            <a:endParaRPr/>
          </a:p>
        </p:txBody>
      </p:sp>
      <p:pic>
        <p:nvPicPr>
          <p:cNvPr descr="Icono&#10;&#10;Descripción generada automáticamente" id="113" name="Google Shape;113;p3"/>
          <p:cNvPicPr preferRelativeResize="0"/>
          <p:nvPr/>
        </p:nvPicPr>
        <p:blipFill rotWithShape="1">
          <a:blip r:embed="rId5">
            <a:alphaModFix/>
          </a:blip>
          <a:srcRect b="0" l="0" r="0" t="0"/>
          <a:stretch/>
        </p:blipFill>
        <p:spPr>
          <a:xfrm>
            <a:off x="2885521" y="651666"/>
            <a:ext cx="1600200" cy="5575300"/>
          </a:xfrm>
          <a:prstGeom prst="rect">
            <a:avLst/>
          </a:prstGeom>
          <a:noFill/>
          <a:ln>
            <a:noFill/>
          </a:ln>
        </p:spPr>
      </p:pic>
      <p:pic>
        <p:nvPicPr>
          <p:cNvPr descr="Logotipo&#10;&#10;Descripción generada automáticamente" id="114" name="Google Shape;114;p3"/>
          <p:cNvPicPr preferRelativeResize="0"/>
          <p:nvPr/>
        </p:nvPicPr>
        <p:blipFill rotWithShape="1">
          <a:blip r:embed="rId6">
            <a:alphaModFix/>
          </a:blip>
          <a:srcRect b="0" l="0" r="0" t="0"/>
          <a:stretch/>
        </p:blipFill>
        <p:spPr>
          <a:xfrm>
            <a:off x="525322" y="1829030"/>
            <a:ext cx="1905000" cy="482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4"/>
          <p:cNvSpPr/>
          <p:nvPr/>
        </p:nvSpPr>
        <p:spPr>
          <a:xfrm>
            <a:off x="0" y="0"/>
            <a:ext cx="3616657" cy="2828925"/>
          </a:xfrm>
          <a:prstGeom prst="rect">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20" name="Google Shape;120;p4"/>
          <p:cNvPicPr preferRelativeResize="0"/>
          <p:nvPr/>
        </p:nvPicPr>
        <p:blipFill rotWithShape="1">
          <a:blip r:embed="rId3">
            <a:alphaModFix/>
          </a:blip>
          <a:srcRect b="0" l="8182" r="10271" t="0"/>
          <a:stretch/>
        </p:blipFill>
        <p:spPr>
          <a:xfrm>
            <a:off x="728978" y="501650"/>
            <a:ext cx="6968607" cy="5721696"/>
          </a:xfrm>
          <a:prstGeom prst="rect">
            <a:avLst/>
          </a:prstGeom>
          <a:noFill/>
          <a:ln>
            <a:noFill/>
          </a:ln>
        </p:spPr>
      </p:pic>
      <p:sp>
        <p:nvSpPr>
          <p:cNvPr id="121" name="Google Shape;121;p4"/>
          <p:cNvSpPr txBox="1"/>
          <p:nvPr/>
        </p:nvSpPr>
        <p:spPr>
          <a:xfrm>
            <a:off x="8668520" y="3630051"/>
            <a:ext cx="3004458" cy="270843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s-ES" sz="1000" u="none" cap="none" strike="noStrike">
                <a:solidFill>
                  <a:schemeClr val="dk1"/>
                </a:solidFill>
                <a:latin typeface="Calibri"/>
                <a:ea typeface="Calibri"/>
                <a:cs typeface="Calibri"/>
                <a:sym typeface="Calibri"/>
              </a:rPr>
              <a:t>Acudirán al barrio de las especias, donde cualquier rincón es mágico, donde los remedios que se utilizan son milenarios y donde podrán descubrir la esencia de Sheherezade. Después de conocer de primera mano los remedios que usan en el Marruecos profundo para el día a día, los clientes podrán descubrir la esencia que se llevaran a casa como recuerdo, la esencia que hace ser a Sheherezade una mujer especial.</a:t>
            </a:r>
            <a:endParaRPr/>
          </a:p>
          <a:p>
            <a:pPr indent="0" lvl="0" marL="0" marR="0" rtl="0" algn="just">
              <a:spcBef>
                <a:spcPts val="0"/>
              </a:spcBef>
              <a:spcAft>
                <a:spcPts val="0"/>
              </a:spcAft>
              <a:buNone/>
            </a:pPr>
            <a:r>
              <a:t/>
            </a:r>
            <a:endParaRPr b="0" i="0" sz="1000" u="none" cap="none" strike="noStrike">
              <a:solidFill>
                <a:schemeClr val="dk1"/>
              </a:solidFill>
              <a:latin typeface="Calibri"/>
              <a:ea typeface="Calibri"/>
              <a:cs typeface="Calibri"/>
              <a:sym typeface="Calibri"/>
            </a:endParaRPr>
          </a:p>
          <a:p>
            <a:pPr indent="0" lvl="0" marL="0" marR="0" rtl="0" algn="just">
              <a:spcBef>
                <a:spcPts val="0"/>
              </a:spcBef>
              <a:spcAft>
                <a:spcPts val="0"/>
              </a:spcAft>
              <a:buNone/>
            </a:pPr>
            <a:r>
              <a:rPr b="0" i="0" lang="es-ES" sz="1000" u="none" cap="none" strike="noStrike">
                <a:solidFill>
                  <a:schemeClr val="dk1"/>
                </a:solidFill>
                <a:latin typeface="Calibri"/>
                <a:ea typeface="Calibri"/>
                <a:cs typeface="Calibri"/>
                <a:sym typeface="Calibri"/>
              </a:rPr>
              <a:t>Sheherezade dibujaba su cuerpo con Henna y en este lugar todo el mundo podrá dibujarse lo que desee por medio de varias mujeres que harán que esta experiencia sea única.</a:t>
            </a:r>
            <a:endParaRPr/>
          </a:p>
          <a:p>
            <a:pPr indent="0" lvl="0" marL="0" marR="0" rtl="0" algn="just">
              <a:spcBef>
                <a:spcPts val="0"/>
              </a:spcBef>
              <a:spcAft>
                <a:spcPts val="0"/>
              </a:spcAft>
              <a:buNone/>
            </a:pPr>
            <a:r>
              <a:t/>
            </a:r>
            <a:endParaRPr b="0" i="0" sz="1000" u="none" cap="none" strike="noStrike">
              <a:solidFill>
                <a:schemeClr val="dk1"/>
              </a:solidFill>
              <a:latin typeface="Calibri"/>
              <a:ea typeface="Calibri"/>
              <a:cs typeface="Calibri"/>
              <a:sym typeface="Calibri"/>
            </a:endParaRPr>
          </a:p>
          <a:p>
            <a:pPr indent="0" lvl="0" marL="0" marR="0" rtl="0" algn="just">
              <a:spcBef>
                <a:spcPts val="0"/>
              </a:spcBef>
              <a:spcAft>
                <a:spcPts val="0"/>
              </a:spcAft>
              <a:buNone/>
            </a:pPr>
            <a:r>
              <a:rPr b="0" i="0" lang="es-ES" sz="1000" u="none" cap="none" strike="noStrike">
                <a:solidFill>
                  <a:schemeClr val="dk1"/>
                </a:solidFill>
                <a:latin typeface="Calibri"/>
                <a:ea typeface="Calibri"/>
                <a:cs typeface="Calibri"/>
                <a:sym typeface="Calibri"/>
              </a:rPr>
              <a:t>Aquí reciben un obsequio de un especiero cargado de Ras el Hanout, mezcla de 22 especias que harán que los pinchitos en casa sepan diferente.</a:t>
            </a:r>
            <a:endParaRPr/>
          </a:p>
        </p:txBody>
      </p:sp>
      <p:pic>
        <p:nvPicPr>
          <p:cNvPr descr="Imagen que contiene Icono&#10;&#10;Descripción generada automáticamente" id="122" name="Google Shape;122;p4"/>
          <p:cNvPicPr preferRelativeResize="0"/>
          <p:nvPr/>
        </p:nvPicPr>
        <p:blipFill rotWithShape="1">
          <a:blip r:embed="rId4">
            <a:alphaModFix/>
          </a:blip>
          <a:srcRect b="0" l="0" r="0" t="0"/>
          <a:stretch/>
        </p:blipFill>
        <p:spPr>
          <a:xfrm>
            <a:off x="7148493" y="15387"/>
            <a:ext cx="1600200" cy="5702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5"/>
          <p:cNvSpPr/>
          <p:nvPr/>
        </p:nvSpPr>
        <p:spPr>
          <a:xfrm>
            <a:off x="6858000" y="0"/>
            <a:ext cx="5334000" cy="3676650"/>
          </a:xfrm>
          <a:prstGeom prst="rect">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28" name="Google Shape;128;p5"/>
          <p:cNvPicPr preferRelativeResize="0"/>
          <p:nvPr/>
        </p:nvPicPr>
        <p:blipFill rotWithShape="1">
          <a:blip r:embed="rId3">
            <a:alphaModFix/>
          </a:blip>
          <a:srcRect b="0" l="0" r="0" t="0"/>
          <a:stretch/>
        </p:blipFill>
        <p:spPr>
          <a:xfrm>
            <a:off x="3234657" y="499408"/>
            <a:ext cx="8352071" cy="5568047"/>
          </a:xfrm>
          <a:prstGeom prst="rect">
            <a:avLst/>
          </a:prstGeom>
          <a:noFill/>
          <a:ln>
            <a:noFill/>
          </a:ln>
        </p:spPr>
      </p:pic>
      <p:sp>
        <p:nvSpPr>
          <p:cNvPr id="129" name="Google Shape;129;p5"/>
          <p:cNvSpPr txBox="1"/>
          <p:nvPr/>
        </p:nvSpPr>
        <p:spPr>
          <a:xfrm>
            <a:off x="671188" y="3614844"/>
            <a:ext cx="2372484" cy="246221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s-ES" sz="1100" u="none" cap="none" strike="noStrike">
                <a:solidFill>
                  <a:schemeClr val="dk1"/>
                </a:solidFill>
                <a:latin typeface="Calibri"/>
                <a:ea typeface="Calibri"/>
                <a:cs typeface="Calibri"/>
                <a:sym typeface="Calibri"/>
              </a:rPr>
              <a:t>Sheherezade frecuentaba pequeños palacios de gente adinerada de la ciudad, estos palacios se convirtieron en Riads en la actualidad y en dichos palacios podrán experimentar la Ceremonia del te. Esta ceremonia es un autentico rito y un arte que es necesario aprender a la perfección para poder después realizarlo en casa La correcta mezcla de té, azúcar y menta harán que dicha bebidas sea perfecta. Reciben un juego con tetera y vasos con los que poder realizarlo en cualquier momento. </a:t>
            </a:r>
            <a:endParaRPr/>
          </a:p>
        </p:txBody>
      </p:sp>
      <p:pic>
        <p:nvPicPr>
          <p:cNvPr descr="Texto&#10;&#10;Descripción generada automáticamente" id="130" name="Google Shape;130;p5"/>
          <p:cNvPicPr preferRelativeResize="0"/>
          <p:nvPr/>
        </p:nvPicPr>
        <p:blipFill rotWithShape="1">
          <a:blip r:embed="rId4">
            <a:alphaModFix/>
          </a:blip>
          <a:srcRect b="0" l="0" r="0" t="0"/>
          <a:stretch/>
        </p:blipFill>
        <p:spPr>
          <a:xfrm>
            <a:off x="605272" y="3048000"/>
            <a:ext cx="2438400" cy="762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6"/>
          <p:cNvSpPr/>
          <p:nvPr/>
        </p:nvSpPr>
        <p:spPr>
          <a:xfrm>
            <a:off x="0" y="0"/>
            <a:ext cx="5334000" cy="3676650"/>
          </a:xfrm>
          <a:prstGeom prst="rect">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36" name="Google Shape;136;p6"/>
          <p:cNvPicPr preferRelativeResize="0"/>
          <p:nvPr/>
        </p:nvPicPr>
        <p:blipFill rotWithShape="1">
          <a:blip r:embed="rId3">
            <a:alphaModFix/>
          </a:blip>
          <a:srcRect b="-1923" l="3578" r="32672" t="6724"/>
          <a:stretch/>
        </p:blipFill>
        <p:spPr>
          <a:xfrm>
            <a:off x="761921" y="645909"/>
            <a:ext cx="7248992" cy="5566182"/>
          </a:xfrm>
          <a:prstGeom prst="rect">
            <a:avLst/>
          </a:prstGeom>
          <a:noFill/>
          <a:ln>
            <a:noFill/>
          </a:ln>
        </p:spPr>
      </p:pic>
      <p:sp>
        <p:nvSpPr>
          <p:cNvPr id="137" name="Google Shape;137;p6"/>
          <p:cNvSpPr/>
          <p:nvPr/>
        </p:nvSpPr>
        <p:spPr>
          <a:xfrm>
            <a:off x="5890092" y="5580827"/>
            <a:ext cx="5172779" cy="887781"/>
          </a:xfrm>
          <a:prstGeom prst="rect">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8" name="Google Shape;138;p6"/>
          <p:cNvSpPr txBox="1"/>
          <p:nvPr/>
        </p:nvSpPr>
        <p:spPr>
          <a:xfrm>
            <a:off x="8428713" y="3604532"/>
            <a:ext cx="2941386" cy="161582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s-ES" sz="1100" u="none" cap="none" strike="noStrike">
                <a:solidFill>
                  <a:schemeClr val="dk1"/>
                </a:solidFill>
                <a:latin typeface="Calibri"/>
                <a:ea typeface="Calibri"/>
                <a:cs typeface="Calibri"/>
                <a:sym typeface="Calibri"/>
              </a:rPr>
              <a:t>Aladino consiguió que frotando una lámpara de bronce el genio saliera y le concediera 3 deseos.</a:t>
            </a:r>
            <a:endParaRPr/>
          </a:p>
          <a:p>
            <a:pPr indent="0" lvl="0" marL="0" marR="0" rtl="0" algn="just">
              <a:spcBef>
                <a:spcPts val="0"/>
              </a:spcBef>
              <a:spcAft>
                <a:spcPts val="0"/>
              </a:spcAft>
              <a:buNone/>
            </a:pPr>
            <a:r>
              <a:t/>
            </a:r>
            <a:endParaRPr b="0" i="0" sz="1100" u="none" cap="none" strike="noStrike">
              <a:solidFill>
                <a:schemeClr val="dk1"/>
              </a:solidFill>
              <a:latin typeface="Calibri"/>
              <a:ea typeface="Calibri"/>
              <a:cs typeface="Calibri"/>
              <a:sym typeface="Calibri"/>
            </a:endParaRPr>
          </a:p>
          <a:p>
            <a:pPr indent="0" lvl="0" marL="0" marR="0" rtl="0" algn="just">
              <a:spcBef>
                <a:spcPts val="0"/>
              </a:spcBef>
              <a:spcAft>
                <a:spcPts val="0"/>
              </a:spcAft>
              <a:buNone/>
            </a:pPr>
            <a:r>
              <a:rPr b="0" i="0" lang="es-ES" sz="1100" u="none" cap="none" strike="noStrike">
                <a:solidFill>
                  <a:schemeClr val="dk1"/>
                </a:solidFill>
                <a:latin typeface="Calibri"/>
                <a:ea typeface="Calibri"/>
                <a:cs typeface="Calibri"/>
                <a:sym typeface="Calibri"/>
              </a:rPr>
              <a:t>Una vez en el barrio de los orfebres podrán ver como los artesanos de esta zona realizan todo tipo de objetos en hierro forjado.</a:t>
            </a:r>
            <a:endParaRPr/>
          </a:p>
          <a:p>
            <a:pPr indent="0" lvl="0" marL="0" marR="0" rtl="0" algn="just">
              <a:spcBef>
                <a:spcPts val="0"/>
              </a:spcBef>
              <a:spcAft>
                <a:spcPts val="0"/>
              </a:spcAft>
              <a:buNone/>
            </a:pPr>
            <a:r>
              <a:t/>
            </a:r>
            <a:endParaRPr b="0" i="0" sz="1100" u="none" cap="none" strike="noStrike">
              <a:solidFill>
                <a:schemeClr val="dk1"/>
              </a:solidFill>
              <a:latin typeface="Calibri"/>
              <a:ea typeface="Calibri"/>
              <a:cs typeface="Calibri"/>
              <a:sym typeface="Calibri"/>
            </a:endParaRPr>
          </a:p>
          <a:p>
            <a:pPr indent="0" lvl="0" marL="0" marR="0" rtl="0" algn="just">
              <a:spcBef>
                <a:spcPts val="0"/>
              </a:spcBef>
              <a:spcAft>
                <a:spcPts val="0"/>
              </a:spcAft>
              <a:buNone/>
            </a:pPr>
            <a:r>
              <a:rPr b="0" i="0" lang="es-ES" sz="1100" u="none" cap="none" strike="noStrike">
                <a:solidFill>
                  <a:schemeClr val="dk1"/>
                </a:solidFill>
                <a:latin typeface="Calibri"/>
                <a:ea typeface="Calibri"/>
                <a:cs typeface="Calibri"/>
                <a:sym typeface="Calibri"/>
              </a:rPr>
              <a:t>Reciben una mano de Fátima labrada para recordar siempre el paso por este lugar.</a:t>
            </a:r>
            <a:endParaRPr/>
          </a:p>
        </p:txBody>
      </p:sp>
      <p:pic>
        <p:nvPicPr>
          <p:cNvPr descr="Logotipo, nombre de la empresa&#10;&#10;Descripción generada automáticamente" id="139" name="Google Shape;139;p6"/>
          <p:cNvPicPr preferRelativeResize="0"/>
          <p:nvPr/>
        </p:nvPicPr>
        <p:blipFill rotWithShape="1">
          <a:blip r:embed="rId4">
            <a:alphaModFix/>
          </a:blip>
          <a:srcRect b="0" l="0" r="0" t="0"/>
          <a:stretch/>
        </p:blipFill>
        <p:spPr>
          <a:xfrm>
            <a:off x="9727450" y="952577"/>
            <a:ext cx="1485900" cy="469900"/>
          </a:xfrm>
          <a:prstGeom prst="rect">
            <a:avLst/>
          </a:prstGeom>
          <a:noFill/>
          <a:ln>
            <a:noFill/>
          </a:ln>
        </p:spPr>
      </p:pic>
      <p:pic>
        <p:nvPicPr>
          <p:cNvPr descr="Logotipo&#10;&#10;Descripción generada automáticamente" id="140" name="Google Shape;140;p6"/>
          <p:cNvPicPr preferRelativeResize="0"/>
          <p:nvPr/>
        </p:nvPicPr>
        <p:blipFill rotWithShape="1">
          <a:blip r:embed="rId5">
            <a:alphaModFix/>
          </a:blip>
          <a:srcRect b="0" l="0" r="0" t="0"/>
          <a:stretch/>
        </p:blipFill>
        <p:spPr>
          <a:xfrm>
            <a:off x="8010913" y="995131"/>
            <a:ext cx="3873500" cy="1333500"/>
          </a:xfrm>
          <a:prstGeom prst="rect">
            <a:avLst/>
          </a:prstGeom>
          <a:noFill/>
          <a:ln>
            <a:noFill/>
          </a:ln>
        </p:spPr>
      </p:pic>
      <p:pic>
        <p:nvPicPr>
          <p:cNvPr descr="Texto&#10;&#10;Descripción generada automáticamente" id="141" name="Google Shape;141;p6"/>
          <p:cNvPicPr preferRelativeResize="0"/>
          <p:nvPr/>
        </p:nvPicPr>
        <p:blipFill rotWithShape="1">
          <a:blip r:embed="rId6">
            <a:alphaModFix/>
          </a:blip>
          <a:srcRect b="0" l="0" r="0" t="0"/>
          <a:stretch/>
        </p:blipFill>
        <p:spPr>
          <a:xfrm>
            <a:off x="5968250" y="5634213"/>
            <a:ext cx="5245100" cy="927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7"/>
          <p:cNvSpPr/>
          <p:nvPr/>
        </p:nvSpPr>
        <p:spPr>
          <a:xfrm>
            <a:off x="7143750" y="4029075"/>
            <a:ext cx="5033961" cy="2828925"/>
          </a:xfrm>
          <a:prstGeom prst="rect">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47" name="Google Shape;147;p7"/>
          <p:cNvPicPr preferRelativeResize="0"/>
          <p:nvPr/>
        </p:nvPicPr>
        <p:blipFill rotWithShape="1">
          <a:blip r:embed="rId3">
            <a:alphaModFix/>
          </a:blip>
          <a:srcRect b="0" l="16077" r="13603" t="0"/>
          <a:stretch/>
        </p:blipFill>
        <p:spPr>
          <a:xfrm>
            <a:off x="4135120" y="660247"/>
            <a:ext cx="7376160" cy="5582274"/>
          </a:xfrm>
          <a:prstGeom prst="rect">
            <a:avLst/>
          </a:prstGeom>
          <a:noFill/>
          <a:ln>
            <a:noFill/>
          </a:ln>
        </p:spPr>
      </p:pic>
      <p:pic>
        <p:nvPicPr>
          <p:cNvPr descr="Texto&#10;&#10;Descripción generada automáticamente" id="148" name="Google Shape;148;p7"/>
          <p:cNvPicPr preferRelativeResize="0"/>
          <p:nvPr/>
        </p:nvPicPr>
        <p:blipFill rotWithShape="1">
          <a:blip r:embed="rId4">
            <a:alphaModFix/>
          </a:blip>
          <a:srcRect b="0" l="0" r="48457" t="0"/>
          <a:stretch/>
        </p:blipFill>
        <p:spPr>
          <a:xfrm>
            <a:off x="11872911" y="1928018"/>
            <a:ext cx="1224818" cy="500524"/>
          </a:xfrm>
          <a:prstGeom prst="rect">
            <a:avLst/>
          </a:prstGeom>
          <a:noFill/>
          <a:ln>
            <a:noFill/>
          </a:ln>
        </p:spPr>
      </p:pic>
      <p:sp>
        <p:nvSpPr>
          <p:cNvPr id="149" name="Google Shape;149;p7"/>
          <p:cNvSpPr txBox="1"/>
          <p:nvPr/>
        </p:nvSpPr>
        <p:spPr>
          <a:xfrm>
            <a:off x="680720" y="3226311"/>
            <a:ext cx="2432050" cy="30162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s-ES" sz="1000" u="none" cap="none" strike="noStrike">
                <a:solidFill>
                  <a:schemeClr val="dk1"/>
                </a:solidFill>
                <a:latin typeface="Calibri"/>
                <a:ea typeface="Calibri"/>
                <a:cs typeface="Calibri"/>
                <a:sym typeface="Calibri"/>
              </a:rPr>
              <a:t>Los artesanos de la talla de madera son muy curiosos porque se realizan con un torno que se mueve con la acción de los pies del artesano.</a:t>
            </a:r>
            <a:endParaRPr/>
          </a:p>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a:p>
            <a:pPr indent="0" lvl="0" marL="0" marR="0" rtl="0" algn="l">
              <a:spcBef>
                <a:spcPts val="0"/>
              </a:spcBef>
              <a:spcAft>
                <a:spcPts val="0"/>
              </a:spcAft>
              <a:buNone/>
            </a:pPr>
            <a:r>
              <a:rPr lang="es-ES" sz="1000">
                <a:solidFill>
                  <a:schemeClr val="dk1"/>
                </a:solidFill>
                <a:latin typeface="Calibri"/>
                <a:ea typeface="Calibri"/>
                <a:cs typeface="Calibri"/>
                <a:sym typeface="Calibri"/>
              </a:rPr>
              <a:t>Las tallas que realizan son impresionantes y de gran valor, Sheherezade solía acudir a alguno de estos talleres para comprar decoración para su palacio.</a:t>
            </a:r>
            <a:endParaRPr/>
          </a:p>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a:p>
            <a:pPr indent="0" lvl="0" marL="0" marR="0" rtl="0" algn="l">
              <a:spcBef>
                <a:spcPts val="0"/>
              </a:spcBef>
              <a:spcAft>
                <a:spcPts val="0"/>
              </a:spcAft>
              <a:buNone/>
            </a:pPr>
            <a:r>
              <a:rPr lang="es-ES" sz="1000">
                <a:solidFill>
                  <a:schemeClr val="dk1"/>
                </a:solidFill>
                <a:latin typeface="Calibri"/>
                <a:ea typeface="Calibri"/>
                <a:cs typeface="Calibri"/>
                <a:sym typeface="Calibri"/>
              </a:rPr>
              <a:t>Una de las tallas que realizan en pocos minutos es llamada La Baraka, la fortuna en árabe, por lo que los clientes recibirán de manos de estos artesanos su propia Baraka que les hará tener la ansiada suerte. </a:t>
            </a:r>
            <a:endParaRPr/>
          </a:p>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a:p>
            <a:pPr indent="0" lvl="0" marL="0" marR="0" rtl="0" algn="l">
              <a:spcBef>
                <a:spcPts val="0"/>
              </a:spcBef>
              <a:spcAft>
                <a:spcPts val="0"/>
              </a:spcAft>
              <a:buNone/>
            </a:pPr>
            <a:r>
              <a:rPr lang="es-ES" sz="1000">
                <a:solidFill>
                  <a:schemeClr val="dk1"/>
                </a:solidFill>
                <a:latin typeface="Calibri"/>
                <a:ea typeface="Calibri"/>
                <a:cs typeface="Calibri"/>
                <a:sym typeface="Calibri"/>
              </a:rPr>
              <a:t>Después de contemplar al artesano tallar la Baraka, reciben una copia de la misma como obsequio.</a:t>
            </a:r>
            <a:endParaRPr/>
          </a:p>
        </p:txBody>
      </p:sp>
      <p:pic>
        <p:nvPicPr>
          <p:cNvPr descr="Imagen que contiene señal, dibujo&#10;&#10;Descripción generada automáticamente" id="150" name="Google Shape;150;p7"/>
          <p:cNvPicPr preferRelativeResize="0"/>
          <p:nvPr/>
        </p:nvPicPr>
        <p:blipFill rotWithShape="1">
          <a:blip r:embed="rId5">
            <a:alphaModFix/>
          </a:blip>
          <a:srcRect b="0" l="0" r="0" t="0"/>
          <a:stretch/>
        </p:blipFill>
        <p:spPr>
          <a:xfrm>
            <a:off x="3037377" y="1115891"/>
            <a:ext cx="1612900" cy="5638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4" name="Shape 154"/>
        <p:cNvGrpSpPr/>
        <p:nvPr/>
      </p:nvGrpSpPr>
      <p:grpSpPr>
        <a:xfrm>
          <a:off x="0" y="0"/>
          <a:ext cx="0" cy="0"/>
          <a:chOff x="0" y="0"/>
          <a:chExt cx="0" cy="0"/>
        </a:xfrm>
      </p:grpSpPr>
      <p:pic>
        <p:nvPicPr>
          <p:cNvPr id="155" name="Google Shape;155;p8"/>
          <p:cNvPicPr preferRelativeResize="0"/>
          <p:nvPr/>
        </p:nvPicPr>
        <p:blipFill rotWithShape="1">
          <a:blip r:embed="rId3">
            <a:alphaModFix/>
          </a:blip>
          <a:srcRect b="15563" l="0" r="0" t="0"/>
          <a:stretch/>
        </p:blipFill>
        <p:spPr>
          <a:xfrm>
            <a:off x="3141" y="1"/>
            <a:ext cx="12188859" cy="6858000"/>
          </a:xfrm>
          <a:prstGeom prst="rect">
            <a:avLst/>
          </a:prstGeom>
          <a:noFill/>
          <a:ln>
            <a:noFill/>
          </a:ln>
        </p:spPr>
      </p:pic>
      <p:sp>
        <p:nvSpPr>
          <p:cNvPr id="156" name="Google Shape;156;p8"/>
          <p:cNvSpPr/>
          <p:nvPr/>
        </p:nvSpPr>
        <p:spPr>
          <a:xfrm>
            <a:off x="-3140" y="0"/>
            <a:ext cx="12191999" cy="6858000"/>
          </a:xfrm>
          <a:prstGeom prst="rect">
            <a:avLst/>
          </a:prstGeom>
          <a:solidFill>
            <a:srgbClr val="C00000">
              <a:alpha val="6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C00000"/>
              </a:solidFill>
              <a:latin typeface="Calibri"/>
              <a:ea typeface="Calibri"/>
              <a:cs typeface="Calibri"/>
              <a:sym typeface="Calibri"/>
            </a:endParaRPr>
          </a:p>
        </p:txBody>
      </p:sp>
      <p:pic>
        <p:nvPicPr>
          <p:cNvPr descr="Un dibujo con letras&#10;&#10;Descripción generada automáticamente con confianza media" id="157" name="Google Shape;157;p8"/>
          <p:cNvPicPr preferRelativeResize="0"/>
          <p:nvPr/>
        </p:nvPicPr>
        <p:blipFill rotWithShape="1">
          <a:blip r:embed="rId4">
            <a:alphaModFix/>
          </a:blip>
          <a:srcRect b="0" l="0" r="0" t="0"/>
          <a:stretch/>
        </p:blipFill>
        <p:spPr>
          <a:xfrm>
            <a:off x="3774777" y="5770033"/>
            <a:ext cx="4642445" cy="9359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2020-03-30T15:00:05Z</dcterms:created>
  <dc:creator>Marketing Luxotour</dc:creator>
</cp:coreProperties>
</file>