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322" r:id="rId2"/>
    <p:sldId id="320" r:id="rId3"/>
    <p:sldId id="314" r:id="rId4"/>
    <p:sldId id="321" r:id="rId5"/>
    <p:sldId id="323" r:id="rId6"/>
    <p:sldId id="283" r:id="rId7"/>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8116"/>
    <a:srgbClr val="A9D18E"/>
    <a:srgbClr val="203864"/>
    <a:srgbClr val="F1CE68"/>
    <a:srgbClr val="000000"/>
    <a:srgbClr val="FFFFFF"/>
    <a:srgbClr val="92B786"/>
    <a:srgbClr val="00827B"/>
    <a:srgbClr val="B26834"/>
    <a:srgbClr val="65D1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042"/>
    <p:restoredTop sz="94249" autoAdjust="0"/>
  </p:normalViewPr>
  <p:slideViewPr>
    <p:cSldViewPr snapToGrid="0" snapToObjects="1">
      <p:cViewPr>
        <p:scale>
          <a:sx n="60" d="100"/>
          <a:sy n="60" d="100"/>
        </p:scale>
        <p:origin x="1138" y="60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5977-DB47-D341-A90B-6C8CEAFDE018}" type="datetimeFigureOut">
              <a:rPr lang="es-ES" smtClean="0"/>
              <a:t>06/09/2023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0E5C9-8485-EC42-AE30-3F78066E7D51}" type="slidenum">
              <a:rPr lang="es-ES" smtClean="0"/>
              <a:t>‹Nº›</a:t>
            </a:fld>
            <a:endParaRPr lang="es-ES"/>
          </a:p>
        </p:txBody>
      </p:sp>
    </p:spTree>
    <p:extLst>
      <p:ext uri="{BB962C8B-B14F-4D97-AF65-F5344CB8AC3E}">
        <p14:creationId xmlns:p14="http://schemas.microsoft.com/office/powerpoint/2010/main" val="3297882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Clic para editar título</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S_tradnl"/>
          </a:p>
        </p:txBody>
      </p:sp>
      <p:sp>
        <p:nvSpPr>
          <p:cNvPr id="4" name="Marcador de fecha 3"/>
          <p:cNvSpPr>
            <a:spLocks noGrp="1"/>
          </p:cNvSpPr>
          <p:nvPr>
            <p:ph type="dt" sz="half" idx="10"/>
          </p:nvPr>
        </p:nvSpPr>
        <p:spPr/>
        <p:txBody>
          <a:bodyPr/>
          <a:lstStyle/>
          <a:p>
            <a:fld id="{8F06BC93-61AC-B943-9923-5368987EE7E2}" type="datetimeFigureOut">
              <a:rPr lang="es-ES_tradnl" smtClean="0"/>
              <a:t>06/09/2023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7E13978B-C550-5D49-97E1-3EBB8E1AA73A}" type="slidenum">
              <a:rPr lang="es-ES_tradnl" smtClean="0"/>
              <a:t>‹Nº›</a:t>
            </a:fld>
            <a:endParaRPr lang="es-ES_tradnl"/>
          </a:p>
        </p:txBody>
      </p:sp>
    </p:spTree>
    <p:extLst>
      <p:ext uri="{BB962C8B-B14F-4D97-AF65-F5344CB8AC3E}">
        <p14:creationId xmlns:p14="http://schemas.microsoft.com/office/powerpoint/2010/main" val="1308632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8F06BC93-61AC-B943-9923-5368987EE7E2}" type="datetimeFigureOut">
              <a:rPr lang="es-ES_tradnl" smtClean="0"/>
              <a:t>06/09/2023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7E13978B-C550-5D49-97E1-3EBB8E1AA73A}" type="slidenum">
              <a:rPr lang="es-ES_tradnl" smtClean="0"/>
              <a:t>‹Nº›</a:t>
            </a:fld>
            <a:endParaRPr lang="es-ES_tradnl"/>
          </a:p>
        </p:txBody>
      </p:sp>
    </p:spTree>
    <p:extLst>
      <p:ext uri="{BB962C8B-B14F-4D97-AF65-F5344CB8AC3E}">
        <p14:creationId xmlns:p14="http://schemas.microsoft.com/office/powerpoint/2010/main" val="2042840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Clic para editar título</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8F06BC93-61AC-B943-9923-5368987EE7E2}" type="datetimeFigureOut">
              <a:rPr lang="es-ES_tradnl" smtClean="0"/>
              <a:t>06/09/2023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7E13978B-C550-5D49-97E1-3EBB8E1AA73A}" type="slidenum">
              <a:rPr lang="es-ES_tradnl" smtClean="0"/>
              <a:t>‹Nº›</a:t>
            </a:fld>
            <a:endParaRPr lang="es-ES_tradnl"/>
          </a:p>
        </p:txBody>
      </p:sp>
    </p:spTree>
    <p:extLst>
      <p:ext uri="{BB962C8B-B14F-4D97-AF65-F5344CB8AC3E}">
        <p14:creationId xmlns:p14="http://schemas.microsoft.com/office/powerpoint/2010/main" val="51147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fld id="{8F06BC93-61AC-B943-9923-5368987EE7E2}" type="datetimeFigureOut">
              <a:rPr lang="es-ES_tradnl" smtClean="0"/>
              <a:t>06/09/2023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7E13978B-C550-5D49-97E1-3EBB8E1AA73A}" type="slidenum">
              <a:rPr lang="es-ES_tradnl" smtClean="0"/>
              <a:t>‹Nº›</a:t>
            </a:fld>
            <a:endParaRPr lang="es-ES_tradnl"/>
          </a:p>
        </p:txBody>
      </p:sp>
    </p:spTree>
    <p:extLst>
      <p:ext uri="{BB962C8B-B14F-4D97-AF65-F5344CB8AC3E}">
        <p14:creationId xmlns:p14="http://schemas.microsoft.com/office/powerpoint/2010/main" val="157710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Clic para editar título</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8F06BC93-61AC-B943-9923-5368987EE7E2}" type="datetimeFigureOut">
              <a:rPr lang="es-ES_tradnl" smtClean="0"/>
              <a:t>06/09/2023</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7E13978B-C550-5D49-97E1-3EBB8E1AA73A}" type="slidenum">
              <a:rPr lang="es-ES_tradnl" smtClean="0"/>
              <a:t>‹Nº›</a:t>
            </a:fld>
            <a:endParaRPr lang="es-ES_tradnl"/>
          </a:p>
        </p:txBody>
      </p:sp>
    </p:spTree>
    <p:extLst>
      <p:ext uri="{BB962C8B-B14F-4D97-AF65-F5344CB8AC3E}">
        <p14:creationId xmlns:p14="http://schemas.microsoft.com/office/powerpoint/2010/main" val="652931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fecha 4"/>
          <p:cNvSpPr>
            <a:spLocks noGrp="1"/>
          </p:cNvSpPr>
          <p:nvPr>
            <p:ph type="dt" sz="half" idx="10"/>
          </p:nvPr>
        </p:nvSpPr>
        <p:spPr/>
        <p:txBody>
          <a:bodyPr/>
          <a:lstStyle/>
          <a:p>
            <a:fld id="{8F06BC93-61AC-B943-9923-5368987EE7E2}" type="datetimeFigureOut">
              <a:rPr lang="es-ES_tradnl" smtClean="0"/>
              <a:t>06/09/2023</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7E13978B-C550-5D49-97E1-3EBB8E1AA73A}" type="slidenum">
              <a:rPr lang="es-ES_tradnl" smtClean="0"/>
              <a:t>‹Nº›</a:t>
            </a:fld>
            <a:endParaRPr lang="es-ES_tradnl"/>
          </a:p>
        </p:txBody>
      </p:sp>
    </p:spTree>
    <p:extLst>
      <p:ext uri="{BB962C8B-B14F-4D97-AF65-F5344CB8AC3E}">
        <p14:creationId xmlns:p14="http://schemas.microsoft.com/office/powerpoint/2010/main" val="176183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Clic para editar título</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Marcador de fecha 6"/>
          <p:cNvSpPr>
            <a:spLocks noGrp="1"/>
          </p:cNvSpPr>
          <p:nvPr>
            <p:ph type="dt" sz="half" idx="10"/>
          </p:nvPr>
        </p:nvSpPr>
        <p:spPr/>
        <p:txBody>
          <a:bodyPr/>
          <a:lstStyle/>
          <a:p>
            <a:fld id="{8F06BC93-61AC-B943-9923-5368987EE7E2}" type="datetimeFigureOut">
              <a:rPr lang="es-ES_tradnl" smtClean="0"/>
              <a:t>06/09/2023</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7E13978B-C550-5D49-97E1-3EBB8E1AA73A}" type="slidenum">
              <a:rPr lang="es-ES_tradnl" smtClean="0"/>
              <a:t>‹Nº›</a:t>
            </a:fld>
            <a:endParaRPr lang="es-ES_tradnl"/>
          </a:p>
        </p:txBody>
      </p:sp>
    </p:spTree>
    <p:extLst>
      <p:ext uri="{BB962C8B-B14F-4D97-AF65-F5344CB8AC3E}">
        <p14:creationId xmlns:p14="http://schemas.microsoft.com/office/powerpoint/2010/main" val="1882862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fecha 2"/>
          <p:cNvSpPr>
            <a:spLocks noGrp="1"/>
          </p:cNvSpPr>
          <p:nvPr>
            <p:ph type="dt" sz="half" idx="10"/>
          </p:nvPr>
        </p:nvSpPr>
        <p:spPr/>
        <p:txBody>
          <a:bodyPr/>
          <a:lstStyle/>
          <a:p>
            <a:fld id="{8F06BC93-61AC-B943-9923-5368987EE7E2}" type="datetimeFigureOut">
              <a:rPr lang="es-ES_tradnl" smtClean="0"/>
              <a:t>06/09/2023</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7E13978B-C550-5D49-97E1-3EBB8E1AA73A}" type="slidenum">
              <a:rPr lang="es-ES_tradnl" smtClean="0"/>
              <a:t>‹Nº›</a:t>
            </a:fld>
            <a:endParaRPr lang="es-ES_tradnl"/>
          </a:p>
        </p:txBody>
      </p:sp>
    </p:spTree>
    <p:extLst>
      <p:ext uri="{BB962C8B-B14F-4D97-AF65-F5344CB8AC3E}">
        <p14:creationId xmlns:p14="http://schemas.microsoft.com/office/powerpoint/2010/main" val="2100498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F06BC93-61AC-B943-9923-5368987EE7E2}" type="datetimeFigureOut">
              <a:rPr lang="es-ES_tradnl" smtClean="0"/>
              <a:t>06/09/2023</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7E13978B-C550-5D49-97E1-3EBB8E1AA73A}" type="slidenum">
              <a:rPr lang="es-ES_tradnl" smtClean="0"/>
              <a:t>‹Nº›</a:t>
            </a:fld>
            <a:endParaRPr lang="es-ES_tradnl"/>
          </a:p>
        </p:txBody>
      </p:sp>
    </p:spTree>
    <p:extLst>
      <p:ext uri="{BB962C8B-B14F-4D97-AF65-F5344CB8AC3E}">
        <p14:creationId xmlns:p14="http://schemas.microsoft.com/office/powerpoint/2010/main" val="602818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Clic para editar título</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8F06BC93-61AC-B943-9923-5368987EE7E2}" type="datetimeFigureOut">
              <a:rPr lang="es-ES_tradnl" smtClean="0"/>
              <a:t>06/09/2023</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7E13978B-C550-5D49-97E1-3EBB8E1AA73A}" type="slidenum">
              <a:rPr lang="es-ES_tradnl" smtClean="0"/>
              <a:t>‹Nº›</a:t>
            </a:fld>
            <a:endParaRPr lang="es-ES_tradnl"/>
          </a:p>
        </p:txBody>
      </p:sp>
    </p:spTree>
    <p:extLst>
      <p:ext uri="{BB962C8B-B14F-4D97-AF65-F5344CB8AC3E}">
        <p14:creationId xmlns:p14="http://schemas.microsoft.com/office/powerpoint/2010/main" val="1886519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Clic para editar título</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8F06BC93-61AC-B943-9923-5368987EE7E2}" type="datetimeFigureOut">
              <a:rPr lang="es-ES_tradnl" smtClean="0"/>
              <a:t>06/09/2023</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7E13978B-C550-5D49-97E1-3EBB8E1AA73A}" type="slidenum">
              <a:rPr lang="es-ES_tradnl" smtClean="0"/>
              <a:t>‹Nº›</a:t>
            </a:fld>
            <a:endParaRPr lang="es-ES_tradnl"/>
          </a:p>
        </p:txBody>
      </p:sp>
    </p:spTree>
    <p:extLst>
      <p:ext uri="{BB962C8B-B14F-4D97-AF65-F5344CB8AC3E}">
        <p14:creationId xmlns:p14="http://schemas.microsoft.com/office/powerpoint/2010/main" val="1284369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Clic para editar título</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6BC93-61AC-B943-9923-5368987EE7E2}" type="datetimeFigureOut">
              <a:rPr lang="es-ES_tradnl" smtClean="0"/>
              <a:t>06/09/2023</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13978B-C550-5D49-97E1-3EBB8E1AA73A}" type="slidenum">
              <a:rPr lang="es-ES_tradnl" smtClean="0"/>
              <a:t>‹Nº›</a:t>
            </a:fld>
            <a:endParaRPr lang="es-ES_tradnl"/>
          </a:p>
        </p:txBody>
      </p:sp>
    </p:spTree>
    <p:extLst>
      <p:ext uri="{BB962C8B-B14F-4D97-AF65-F5344CB8AC3E}">
        <p14:creationId xmlns:p14="http://schemas.microsoft.com/office/powerpoint/2010/main" val="769911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o hay ninguna descripción de la foto disponible.">
            <a:extLst>
              <a:ext uri="{FF2B5EF4-FFF2-40B4-BE49-F238E27FC236}">
                <a16:creationId xmlns:a16="http://schemas.microsoft.com/office/drawing/2014/main" id="{8D71EBA4-6CC4-0EC0-23E9-6043F26561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63" r="1296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D8B14CD0-CFBD-57B4-E9AC-8279DB22083A}"/>
              </a:ext>
            </a:extLst>
          </p:cNvPr>
          <p:cNvSpPr/>
          <p:nvPr/>
        </p:nvSpPr>
        <p:spPr>
          <a:xfrm>
            <a:off x="-2" y="-36950"/>
            <a:ext cx="12192000" cy="689495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descr="Logotipo, nombre de la empresa&#10;&#10;Descripción generada automáticamente">
            <a:extLst>
              <a:ext uri="{FF2B5EF4-FFF2-40B4-BE49-F238E27FC236}">
                <a16:creationId xmlns:a16="http://schemas.microsoft.com/office/drawing/2014/main" id="{B8AB3792-82E6-B053-8964-5F2F490C1424}"/>
              </a:ext>
            </a:extLst>
          </p:cNvPr>
          <p:cNvPicPr>
            <a:picLocks noChangeAspect="1"/>
          </p:cNvPicPr>
          <p:nvPr/>
        </p:nvPicPr>
        <p:blipFill>
          <a:blip r:embed="rId3"/>
          <a:stretch>
            <a:fillRect/>
          </a:stretch>
        </p:blipFill>
        <p:spPr>
          <a:xfrm>
            <a:off x="4512295" y="5227149"/>
            <a:ext cx="2903235" cy="1200329"/>
          </a:xfrm>
          <a:prstGeom prst="rect">
            <a:avLst/>
          </a:prstGeom>
        </p:spPr>
      </p:pic>
      <p:pic>
        <p:nvPicPr>
          <p:cNvPr id="9" name="Imagen 8">
            <a:extLst>
              <a:ext uri="{FF2B5EF4-FFF2-40B4-BE49-F238E27FC236}">
                <a16:creationId xmlns:a16="http://schemas.microsoft.com/office/drawing/2014/main" id="{2AE7B5C0-6293-FDBE-3506-60760622C072}"/>
              </a:ext>
            </a:extLst>
          </p:cNvPr>
          <p:cNvPicPr>
            <a:picLocks noChangeAspect="1"/>
          </p:cNvPicPr>
          <p:nvPr/>
        </p:nvPicPr>
        <p:blipFill>
          <a:blip r:embed="rId4"/>
          <a:stretch>
            <a:fillRect/>
          </a:stretch>
        </p:blipFill>
        <p:spPr>
          <a:xfrm>
            <a:off x="1794899" y="2807154"/>
            <a:ext cx="8602202" cy="1243692"/>
          </a:xfrm>
          <a:prstGeom prst="rect">
            <a:avLst/>
          </a:prstGeom>
        </p:spPr>
      </p:pic>
    </p:spTree>
    <p:extLst>
      <p:ext uri="{BB962C8B-B14F-4D97-AF65-F5344CB8AC3E}">
        <p14:creationId xmlns:p14="http://schemas.microsoft.com/office/powerpoint/2010/main" val="1957937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ervas para grupos : Mövenpick Hotel Mansour Eddahbi &amp; Palais des congrès  Marrakech, Marrakech">
            <a:extLst>
              <a:ext uri="{FF2B5EF4-FFF2-40B4-BE49-F238E27FC236}">
                <a16:creationId xmlns:a16="http://schemas.microsoft.com/office/drawing/2014/main" id="{DE0E8E21-2781-F064-8F08-84236A52EC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77" b="1329"/>
          <a:stretch/>
        </p:blipFill>
        <p:spPr bwMode="auto">
          <a:xfrm>
            <a:off x="1467971" y="1597"/>
            <a:ext cx="10724029" cy="603885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descr="Logotipo, nombre de la empresa&#10;&#10;Descripción generada automáticamente">
            <a:extLst>
              <a:ext uri="{FF2B5EF4-FFF2-40B4-BE49-F238E27FC236}">
                <a16:creationId xmlns:a16="http://schemas.microsoft.com/office/drawing/2014/main" id="{7EADC3D4-2883-785E-6C73-F87C8DB8706C}"/>
              </a:ext>
            </a:extLst>
          </p:cNvPr>
          <p:cNvPicPr>
            <a:picLocks noChangeAspect="1"/>
          </p:cNvPicPr>
          <p:nvPr/>
        </p:nvPicPr>
        <p:blipFill>
          <a:blip r:embed="rId3"/>
          <a:stretch>
            <a:fillRect/>
          </a:stretch>
        </p:blipFill>
        <p:spPr>
          <a:xfrm>
            <a:off x="1734570" y="489140"/>
            <a:ext cx="1588657" cy="656823"/>
          </a:xfrm>
          <a:prstGeom prst="rect">
            <a:avLst/>
          </a:prstGeom>
        </p:spPr>
      </p:pic>
      <p:grpSp>
        <p:nvGrpSpPr>
          <p:cNvPr id="18" name="Grupo 17">
            <a:extLst>
              <a:ext uri="{FF2B5EF4-FFF2-40B4-BE49-F238E27FC236}">
                <a16:creationId xmlns:a16="http://schemas.microsoft.com/office/drawing/2014/main" id="{30B851E9-7100-1C6A-33AE-6DBF3DC2E9DC}"/>
              </a:ext>
            </a:extLst>
          </p:cNvPr>
          <p:cNvGrpSpPr/>
          <p:nvPr/>
        </p:nvGrpSpPr>
        <p:grpSpPr>
          <a:xfrm>
            <a:off x="408381" y="1727404"/>
            <a:ext cx="4898331" cy="3403191"/>
            <a:chOff x="284630" y="1474376"/>
            <a:chExt cx="4898331" cy="3403191"/>
          </a:xfrm>
        </p:grpSpPr>
        <p:sp>
          <p:nvSpPr>
            <p:cNvPr id="5" name="Rectángulo 4">
              <a:extLst>
                <a:ext uri="{FF2B5EF4-FFF2-40B4-BE49-F238E27FC236}">
                  <a16:creationId xmlns:a16="http://schemas.microsoft.com/office/drawing/2014/main" id="{B1B8D94A-50FF-B9CF-AA4D-974E3F060144}"/>
                </a:ext>
              </a:extLst>
            </p:cNvPr>
            <p:cNvSpPr/>
            <p:nvPr/>
          </p:nvSpPr>
          <p:spPr>
            <a:xfrm>
              <a:off x="1210237" y="1474376"/>
              <a:ext cx="1889799" cy="32948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descr="Imagen que contiene Interfaz de usuario gráfica&#10;&#10;Descripción generada automáticamente">
              <a:extLst>
                <a:ext uri="{FF2B5EF4-FFF2-40B4-BE49-F238E27FC236}">
                  <a16:creationId xmlns:a16="http://schemas.microsoft.com/office/drawing/2014/main" id="{154582EC-7334-BA4D-FAFE-0771B5C6B783}"/>
                </a:ext>
              </a:extLst>
            </p:cNvPr>
            <p:cNvPicPr>
              <a:picLocks noChangeAspect="1"/>
            </p:cNvPicPr>
            <p:nvPr/>
          </p:nvPicPr>
          <p:blipFill>
            <a:blip r:embed="rId4"/>
            <a:stretch>
              <a:fillRect/>
            </a:stretch>
          </p:blipFill>
          <p:spPr>
            <a:xfrm>
              <a:off x="284630" y="1474376"/>
              <a:ext cx="4898331" cy="1422096"/>
            </a:xfrm>
            <a:prstGeom prst="rect">
              <a:avLst/>
            </a:prstGeom>
          </p:spPr>
        </p:pic>
        <p:sp>
          <p:nvSpPr>
            <p:cNvPr id="17" name="CuadroTexto 16">
              <a:extLst>
                <a:ext uri="{FF2B5EF4-FFF2-40B4-BE49-F238E27FC236}">
                  <a16:creationId xmlns:a16="http://schemas.microsoft.com/office/drawing/2014/main" id="{9D129B96-451F-6673-3C43-D24B0F21D640}"/>
                </a:ext>
              </a:extLst>
            </p:cNvPr>
            <p:cNvSpPr txBox="1"/>
            <p:nvPr/>
          </p:nvSpPr>
          <p:spPr>
            <a:xfrm>
              <a:off x="408381" y="2923186"/>
              <a:ext cx="2664760" cy="1954381"/>
            </a:xfrm>
            <a:prstGeom prst="rect">
              <a:avLst/>
            </a:prstGeom>
            <a:noFill/>
          </p:spPr>
          <p:txBody>
            <a:bodyPr wrap="square">
              <a:spAutoFit/>
            </a:bodyPr>
            <a:lstStyle/>
            <a:p>
              <a:pPr algn="just"/>
              <a:r>
                <a:rPr lang="es-ES" sz="1100" dirty="0"/>
                <a:t>El auditorio de Ministros es el auditorio más grande en Marruecos, que es sede de varios eventos internacionales, sino que también es conocida por ser la sede principal de la proyección de largometrajes y la presentación de los trofeos de la Marrakech y Marrakech Internacional de Cine Festival. Risa .</a:t>
              </a:r>
            </a:p>
            <a:p>
              <a:pPr algn="just"/>
              <a:endParaRPr lang="es-ES" sz="1100" dirty="0"/>
            </a:p>
            <a:p>
              <a:pPr algn="just"/>
              <a:r>
                <a:rPr lang="es-ES" sz="1100" i="1" dirty="0"/>
                <a:t>Situación: sótano, planta baja, primer y segundo piso</a:t>
              </a:r>
            </a:p>
          </p:txBody>
        </p:sp>
      </p:grpSp>
      <p:pic>
        <p:nvPicPr>
          <p:cNvPr id="1028" name="Picture 4" descr="Theatre - Mövenpick Hotel Mansour Eddahbi Marrakech | 5 Star Hotel |  Marrakech, Hotel, 5 star hotels">
            <a:extLst>
              <a:ext uri="{FF2B5EF4-FFF2-40B4-BE49-F238E27FC236}">
                <a16:creationId xmlns:a16="http://schemas.microsoft.com/office/drawing/2014/main" id="{0FA23965-B2BC-9866-9B00-325D77CCBF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0062" y="3621991"/>
            <a:ext cx="4301938" cy="2870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974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1B8D94A-50FF-B9CF-AA4D-974E3F060144}"/>
              </a:ext>
            </a:extLst>
          </p:cNvPr>
          <p:cNvSpPr/>
          <p:nvPr/>
        </p:nvSpPr>
        <p:spPr>
          <a:xfrm>
            <a:off x="6858000" y="0"/>
            <a:ext cx="5334000" cy="36766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266" name="Picture 2">
            <a:extLst>
              <a:ext uri="{FF2B5EF4-FFF2-40B4-BE49-F238E27FC236}">
                <a16:creationId xmlns:a16="http://schemas.microsoft.com/office/drawing/2014/main" id="{E26ED5D8-ABD2-B422-7EE4-9E66E0F202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58" r="11182" b="5051"/>
          <a:stretch/>
        </p:blipFill>
        <p:spPr bwMode="auto">
          <a:xfrm>
            <a:off x="2926079" y="787611"/>
            <a:ext cx="8367425" cy="5069165"/>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B8B666F1-792C-9B5E-2B1A-DCB538920156}"/>
              </a:ext>
            </a:extLst>
          </p:cNvPr>
          <p:cNvSpPr/>
          <p:nvPr/>
        </p:nvSpPr>
        <p:spPr>
          <a:xfrm>
            <a:off x="8039594" y="1020274"/>
            <a:ext cx="3033413" cy="2186064"/>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D4C5635F-569F-4EA7-A783-260931A541DD}"/>
              </a:ext>
            </a:extLst>
          </p:cNvPr>
          <p:cNvSpPr txBox="1"/>
          <p:nvPr/>
        </p:nvSpPr>
        <p:spPr>
          <a:xfrm>
            <a:off x="435083" y="2209624"/>
            <a:ext cx="2024852" cy="3647152"/>
          </a:xfrm>
          <a:prstGeom prst="rect">
            <a:avLst/>
          </a:prstGeom>
          <a:noFill/>
        </p:spPr>
        <p:txBody>
          <a:bodyPr wrap="square" rtlCol="0">
            <a:spAutoFit/>
          </a:bodyPr>
          <a:lstStyle/>
          <a:p>
            <a:pPr algn="just" rtl="0">
              <a:spcBef>
                <a:spcPts val="0"/>
              </a:spcBef>
              <a:spcAft>
                <a:spcPts val="0"/>
              </a:spcAft>
            </a:pPr>
            <a:r>
              <a:rPr lang="es-ES" sz="1100" b="0" i="0" u="none" strike="noStrike" dirty="0">
                <a:effectLst/>
              </a:rPr>
              <a:t>Distribuido en más de 1.700 metros cuadrados, nuestro Auditorio de Ministros alberga cinco cabinas de traducción y una sala de control, lo que lo hace ideal para eventos internacionales, así como equipos audiovisuales de última generación.</a:t>
            </a:r>
          </a:p>
          <a:p>
            <a:pPr algn="just" rtl="0">
              <a:spcBef>
                <a:spcPts val="0"/>
              </a:spcBef>
              <a:spcAft>
                <a:spcPts val="0"/>
              </a:spcAft>
            </a:pPr>
            <a:endParaRPr lang="es-ES" sz="1100" b="0" i="0" u="none" strike="noStrike" dirty="0">
              <a:effectLst/>
            </a:endParaRPr>
          </a:p>
          <a:p>
            <a:pPr algn="just" rtl="0">
              <a:spcBef>
                <a:spcPts val="0"/>
              </a:spcBef>
              <a:spcAft>
                <a:spcPts val="0"/>
              </a:spcAft>
            </a:pPr>
            <a:r>
              <a:rPr lang="es-ES" sz="1100" b="0" i="0" u="none" strike="noStrike" dirty="0">
                <a:effectLst/>
              </a:rPr>
              <a:t>Este espacio alberga el auditorio de mayor envergadura en el palacio de congresos con una capacidad de 1469 asientos. Esta sala se divide en 4 diferentes niveles:</a:t>
            </a:r>
          </a:p>
          <a:p>
            <a:pPr algn="just" rtl="0">
              <a:spcBef>
                <a:spcPts val="0"/>
              </a:spcBef>
              <a:spcAft>
                <a:spcPts val="0"/>
              </a:spcAft>
            </a:pPr>
            <a:endParaRPr lang="es-ES" sz="1100" b="0" i="0" u="none" strike="noStrike" dirty="0">
              <a:effectLst/>
            </a:endParaRPr>
          </a:p>
          <a:p>
            <a:pPr algn="just" rtl="0" fontAlgn="base">
              <a:spcBef>
                <a:spcPts val="0"/>
              </a:spcBef>
              <a:spcAft>
                <a:spcPts val="0"/>
              </a:spcAft>
              <a:buFont typeface="Arial" panose="020B0604020202020204" pitchFamily="34" charset="0"/>
              <a:buChar char="•"/>
            </a:pPr>
            <a:r>
              <a:rPr lang="es-ES" sz="1100" b="0" i="0" u="none" strike="noStrike" dirty="0">
                <a:effectLst/>
              </a:rPr>
              <a:t>Nivel de orquesta: 338 asientos</a:t>
            </a:r>
          </a:p>
          <a:p>
            <a:pPr algn="just" rtl="0" fontAlgn="base">
              <a:spcBef>
                <a:spcPts val="0"/>
              </a:spcBef>
              <a:spcAft>
                <a:spcPts val="0"/>
              </a:spcAft>
              <a:buFont typeface="Arial" panose="020B0604020202020204" pitchFamily="34" charset="0"/>
              <a:buChar char="•"/>
            </a:pPr>
            <a:r>
              <a:rPr lang="es-ES" sz="1100" b="0" i="0" u="none" strike="noStrike" dirty="0" err="1">
                <a:effectLst/>
              </a:rPr>
              <a:t>Mezzanine</a:t>
            </a:r>
            <a:r>
              <a:rPr lang="es-ES" sz="1100" b="0" i="0" u="none" strike="noStrike" dirty="0">
                <a:effectLst/>
              </a:rPr>
              <a:t> 1: 416 asientos.</a:t>
            </a:r>
          </a:p>
          <a:p>
            <a:pPr algn="just" rtl="0" fontAlgn="base">
              <a:spcBef>
                <a:spcPts val="0"/>
              </a:spcBef>
              <a:spcAft>
                <a:spcPts val="0"/>
              </a:spcAft>
              <a:buFont typeface="Arial" panose="020B0604020202020204" pitchFamily="34" charset="0"/>
              <a:buChar char="•"/>
            </a:pPr>
            <a:r>
              <a:rPr lang="es-ES" sz="1100" b="0" i="0" u="none" strike="noStrike" dirty="0" err="1">
                <a:effectLst/>
              </a:rPr>
              <a:t>Mezzanine</a:t>
            </a:r>
            <a:r>
              <a:rPr lang="es-ES" sz="1100" b="0" i="0" u="none" strike="noStrike" dirty="0">
                <a:effectLst/>
              </a:rPr>
              <a:t> 2: 285 asientos.</a:t>
            </a:r>
          </a:p>
          <a:p>
            <a:pPr algn="just" rtl="0" fontAlgn="base">
              <a:spcBef>
                <a:spcPts val="0"/>
              </a:spcBef>
              <a:spcAft>
                <a:spcPts val="0"/>
              </a:spcAft>
              <a:buFont typeface="Arial" panose="020B0604020202020204" pitchFamily="34" charset="0"/>
              <a:buChar char="•"/>
            </a:pPr>
            <a:r>
              <a:rPr lang="es-ES" sz="1100" b="0" i="0" u="none" strike="noStrike" dirty="0">
                <a:effectLst/>
              </a:rPr>
              <a:t>Balcón: 450 asientos.</a:t>
            </a:r>
          </a:p>
        </p:txBody>
      </p:sp>
      <p:sp>
        <p:nvSpPr>
          <p:cNvPr id="7" name="CuadroTexto 6">
            <a:extLst>
              <a:ext uri="{FF2B5EF4-FFF2-40B4-BE49-F238E27FC236}">
                <a16:creationId xmlns:a16="http://schemas.microsoft.com/office/drawing/2014/main" id="{6DA10323-3A44-B0A8-A94F-14C6CEEF26EB}"/>
              </a:ext>
            </a:extLst>
          </p:cNvPr>
          <p:cNvSpPr txBox="1"/>
          <p:nvPr/>
        </p:nvSpPr>
        <p:spPr>
          <a:xfrm>
            <a:off x="7790289" y="1145965"/>
            <a:ext cx="3172234" cy="1954381"/>
          </a:xfrm>
          <a:prstGeom prst="rect">
            <a:avLst/>
          </a:prstGeom>
          <a:noFill/>
        </p:spPr>
        <p:txBody>
          <a:bodyPr wrap="square">
            <a:spAutoFit/>
          </a:bodyPr>
          <a:lstStyle/>
          <a:p>
            <a:pPr algn="r" rtl="0">
              <a:spcBef>
                <a:spcPts val="0"/>
              </a:spcBef>
              <a:spcAft>
                <a:spcPts val="0"/>
              </a:spcAft>
            </a:pPr>
            <a:r>
              <a:rPr lang="es-ES" sz="1100" b="1" i="0" u="none" strike="noStrike" dirty="0">
                <a:solidFill>
                  <a:srgbClr val="FFFFFF"/>
                </a:solidFill>
                <a:effectLst/>
                <a:latin typeface="Calibri" panose="020F0502020204030204" pitchFamily="34" charset="0"/>
              </a:rPr>
              <a:t>DIMENSIONES Y ACCESOS</a:t>
            </a:r>
            <a:br>
              <a:rPr lang="es-ES" sz="1100" b="1" i="0" u="none" strike="noStrike" dirty="0">
                <a:solidFill>
                  <a:srgbClr val="FFFFFF"/>
                </a:solidFill>
                <a:effectLst/>
                <a:latin typeface="Calibri" panose="020F0502020204030204" pitchFamily="34" charset="0"/>
              </a:rPr>
            </a:br>
            <a:endParaRPr lang="es-ES" sz="1100" b="0" i="0" u="none" strike="noStrike" dirty="0">
              <a:solidFill>
                <a:srgbClr val="000000"/>
              </a:solidFill>
              <a:effectLst/>
            </a:endParaRPr>
          </a:p>
          <a:p>
            <a:pPr algn="r" rtl="0" fontAlgn="base">
              <a:spcBef>
                <a:spcPts val="0"/>
              </a:spcBef>
              <a:spcAft>
                <a:spcPts val="0"/>
              </a:spcAft>
              <a:buFont typeface="Arial" panose="020B0604020202020204" pitchFamily="34" charset="0"/>
              <a:buChar char="•"/>
            </a:pPr>
            <a:r>
              <a:rPr lang="es-ES" sz="1100" b="0" i="0" u="none" strike="noStrike" dirty="0">
                <a:solidFill>
                  <a:srgbClr val="FFFFFF"/>
                </a:solidFill>
                <a:effectLst/>
                <a:latin typeface="Calibri" panose="020F0502020204030204" pitchFamily="34" charset="0"/>
              </a:rPr>
              <a:t>Área del escenario: 650 metros cuadrados</a:t>
            </a:r>
            <a:endParaRPr lang="es-ES" sz="1100" b="0" i="0" u="none" strike="noStrike" dirty="0">
              <a:solidFill>
                <a:srgbClr val="FFFFFF"/>
              </a:solidFill>
              <a:effectLst/>
              <a:latin typeface="Arial" panose="020B0604020202020204" pitchFamily="34" charset="0"/>
            </a:endParaRPr>
          </a:p>
          <a:p>
            <a:pPr algn="r" rtl="0" fontAlgn="base">
              <a:spcBef>
                <a:spcPts val="0"/>
              </a:spcBef>
              <a:spcAft>
                <a:spcPts val="0"/>
              </a:spcAft>
              <a:buFont typeface="Arial" panose="020B0604020202020204" pitchFamily="34" charset="0"/>
              <a:buChar char="•"/>
            </a:pPr>
            <a:r>
              <a:rPr lang="es-ES" sz="1100" b="0" i="0" u="none" strike="noStrike" dirty="0">
                <a:solidFill>
                  <a:srgbClr val="FFFFFF"/>
                </a:solidFill>
                <a:effectLst/>
                <a:latin typeface="Calibri" panose="020F0502020204030204" pitchFamily="34" charset="0"/>
              </a:rPr>
              <a:t>Área de forestación: 200 metros cuadrados.</a:t>
            </a:r>
            <a:endParaRPr lang="es-ES" sz="1100" b="0" i="0" u="none" strike="noStrike" dirty="0">
              <a:solidFill>
                <a:srgbClr val="FFFFFF"/>
              </a:solidFill>
              <a:effectLst/>
              <a:latin typeface="Arial" panose="020B0604020202020204" pitchFamily="34" charset="0"/>
            </a:endParaRPr>
          </a:p>
          <a:p>
            <a:pPr algn="r" rtl="0" fontAlgn="base">
              <a:spcBef>
                <a:spcPts val="0"/>
              </a:spcBef>
              <a:spcAft>
                <a:spcPts val="0"/>
              </a:spcAft>
              <a:buFont typeface="Arial" panose="020B0604020202020204" pitchFamily="34" charset="0"/>
              <a:buChar char="•"/>
            </a:pPr>
            <a:r>
              <a:rPr lang="es-ES" sz="1100" b="0" i="0" u="none" strike="noStrike" dirty="0">
                <a:solidFill>
                  <a:srgbClr val="FFFFFF"/>
                </a:solidFill>
                <a:effectLst/>
                <a:latin typeface="Calibri" panose="020F0502020204030204" pitchFamily="34" charset="0"/>
              </a:rPr>
              <a:t>La longitud varía entre 25 y 30 m.</a:t>
            </a:r>
            <a:endParaRPr lang="es-ES" sz="1100" b="0" i="0" u="none" strike="noStrike" dirty="0">
              <a:solidFill>
                <a:srgbClr val="FFFFFF"/>
              </a:solidFill>
              <a:effectLst/>
              <a:latin typeface="Arial" panose="020B0604020202020204" pitchFamily="34" charset="0"/>
            </a:endParaRPr>
          </a:p>
          <a:p>
            <a:pPr algn="r" rtl="0" fontAlgn="base">
              <a:spcBef>
                <a:spcPts val="0"/>
              </a:spcBef>
              <a:spcAft>
                <a:spcPts val="0"/>
              </a:spcAft>
              <a:buFont typeface="Arial" panose="020B0604020202020204" pitchFamily="34" charset="0"/>
              <a:buChar char="•"/>
            </a:pPr>
            <a:r>
              <a:rPr lang="es-ES" sz="1100" b="0" i="0" u="none" strike="noStrike" dirty="0">
                <a:solidFill>
                  <a:srgbClr val="FFFFFF"/>
                </a:solidFill>
                <a:effectLst/>
                <a:latin typeface="Calibri" panose="020F0502020204030204" pitchFamily="34" charset="0"/>
              </a:rPr>
              <a:t>Profundidad de la etapa: 27 m.</a:t>
            </a:r>
            <a:endParaRPr lang="es-ES" sz="1100" b="0" i="0" u="none" strike="noStrike" dirty="0">
              <a:solidFill>
                <a:srgbClr val="FFFFFF"/>
              </a:solidFill>
              <a:effectLst/>
              <a:latin typeface="Arial" panose="020B0604020202020204" pitchFamily="34" charset="0"/>
            </a:endParaRPr>
          </a:p>
          <a:p>
            <a:pPr algn="r" rtl="0" fontAlgn="base">
              <a:spcBef>
                <a:spcPts val="0"/>
              </a:spcBef>
              <a:spcAft>
                <a:spcPts val="0"/>
              </a:spcAft>
              <a:buFont typeface="Arial" panose="020B0604020202020204" pitchFamily="34" charset="0"/>
              <a:buChar char="•"/>
            </a:pPr>
            <a:r>
              <a:rPr lang="es-ES" sz="1100" b="0" i="0" u="none" strike="noStrike" dirty="0">
                <a:solidFill>
                  <a:srgbClr val="FFFFFF"/>
                </a:solidFill>
                <a:effectLst/>
                <a:latin typeface="Calibri" panose="020F0502020204030204" pitchFamily="34" charset="0"/>
              </a:rPr>
              <a:t>Apertura del escenario: 20m x 10m de altura.</a:t>
            </a:r>
            <a:endParaRPr lang="es-ES" sz="1100" b="0" i="0" u="none" strike="noStrike" dirty="0">
              <a:solidFill>
                <a:srgbClr val="FFFFFF"/>
              </a:solidFill>
              <a:effectLst/>
              <a:latin typeface="Arial" panose="020B0604020202020204" pitchFamily="34" charset="0"/>
            </a:endParaRPr>
          </a:p>
          <a:p>
            <a:pPr algn="r" rtl="0" fontAlgn="base">
              <a:spcBef>
                <a:spcPts val="0"/>
              </a:spcBef>
              <a:spcAft>
                <a:spcPts val="0"/>
              </a:spcAft>
              <a:buFont typeface="Arial" panose="020B0604020202020204" pitchFamily="34" charset="0"/>
              <a:buChar char="•"/>
            </a:pPr>
            <a:r>
              <a:rPr lang="es-ES" sz="1100" b="0" i="0" u="none" strike="noStrike" dirty="0">
                <a:solidFill>
                  <a:srgbClr val="FFFFFF"/>
                </a:solidFill>
                <a:effectLst/>
                <a:latin typeface="Calibri" panose="020F0502020204030204" pitchFamily="34" charset="0"/>
              </a:rPr>
              <a:t>Altura interior del escenario: 20 m.</a:t>
            </a:r>
            <a:endParaRPr lang="es-ES" sz="1100" b="0" i="0" u="none" strike="noStrike" dirty="0">
              <a:solidFill>
                <a:srgbClr val="FFFFFF"/>
              </a:solidFill>
              <a:effectLst/>
              <a:latin typeface="Arial" panose="020B0604020202020204" pitchFamily="34" charset="0"/>
            </a:endParaRPr>
          </a:p>
          <a:p>
            <a:pPr algn="r" rtl="0" fontAlgn="base">
              <a:spcBef>
                <a:spcPts val="0"/>
              </a:spcBef>
              <a:spcAft>
                <a:spcPts val="0"/>
              </a:spcAft>
              <a:buFont typeface="Arial" panose="020B0604020202020204" pitchFamily="34" charset="0"/>
              <a:buChar char="•"/>
            </a:pPr>
            <a:r>
              <a:rPr lang="es-ES" sz="1100" b="0" i="0" u="none" strike="noStrike" dirty="0">
                <a:solidFill>
                  <a:srgbClr val="FFFFFF"/>
                </a:solidFill>
                <a:effectLst/>
                <a:latin typeface="Calibri" panose="020F0502020204030204" pitchFamily="34" charset="0"/>
              </a:rPr>
              <a:t>Puerta de entrada al escenario:</a:t>
            </a:r>
            <a:br>
              <a:rPr lang="es-ES" sz="1100" b="0" i="0" u="none" strike="noStrike" dirty="0">
                <a:solidFill>
                  <a:srgbClr val="FFFFFF"/>
                </a:solidFill>
                <a:effectLst/>
                <a:latin typeface="Calibri" panose="020F0502020204030204" pitchFamily="34" charset="0"/>
              </a:rPr>
            </a:br>
            <a:r>
              <a:rPr lang="es-ES" sz="1100" b="0" i="0" u="none" strike="noStrike" dirty="0">
                <a:solidFill>
                  <a:srgbClr val="FFFFFF"/>
                </a:solidFill>
                <a:effectLst/>
                <a:latin typeface="Calibri" panose="020F0502020204030204" pitchFamily="34" charset="0"/>
              </a:rPr>
              <a:t>7 m de ancho x 10 de altura</a:t>
            </a:r>
            <a:endParaRPr lang="es-ES" sz="1100" b="0" i="0" u="none" strike="noStrike" dirty="0">
              <a:solidFill>
                <a:srgbClr val="FFFFFF"/>
              </a:solidFill>
              <a:effectLst/>
              <a:latin typeface="Arial" panose="020B0604020202020204" pitchFamily="34" charset="0"/>
            </a:endParaRPr>
          </a:p>
          <a:p>
            <a:pPr algn="r" rtl="0" fontAlgn="base">
              <a:spcBef>
                <a:spcPts val="0"/>
              </a:spcBef>
              <a:spcAft>
                <a:spcPts val="0"/>
              </a:spcAft>
              <a:buFont typeface="Arial" panose="020B0604020202020204" pitchFamily="34" charset="0"/>
              <a:buChar char="•"/>
            </a:pPr>
            <a:r>
              <a:rPr lang="es-ES" sz="1100" b="0" i="0" u="none" strike="noStrike" dirty="0">
                <a:solidFill>
                  <a:srgbClr val="FFFFFF"/>
                </a:solidFill>
                <a:effectLst/>
                <a:latin typeface="Calibri" panose="020F0502020204030204" pitchFamily="34" charset="0"/>
              </a:rPr>
              <a:t>Área exterior para entrega de material.</a:t>
            </a:r>
            <a:endParaRPr lang="es-ES" sz="1100" b="0" i="0" u="none" strike="noStrike" dirty="0">
              <a:solidFill>
                <a:srgbClr val="FFFFFF"/>
              </a:solidFill>
              <a:effectLst/>
              <a:latin typeface="Arial" panose="020B0604020202020204" pitchFamily="34" charset="0"/>
            </a:endParaRPr>
          </a:p>
        </p:txBody>
      </p:sp>
      <p:pic>
        <p:nvPicPr>
          <p:cNvPr id="9" name="Imagen 8" descr="Logotipo, nombre de la empresa&#10;&#10;Descripción generada automáticamente">
            <a:extLst>
              <a:ext uri="{FF2B5EF4-FFF2-40B4-BE49-F238E27FC236}">
                <a16:creationId xmlns:a16="http://schemas.microsoft.com/office/drawing/2014/main" id="{7EADC3D4-2883-785E-6C73-F87C8DB8706C}"/>
              </a:ext>
            </a:extLst>
          </p:cNvPr>
          <p:cNvPicPr>
            <a:picLocks noChangeAspect="1"/>
          </p:cNvPicPr>
          <p:nvPr/>
        </p:nvPicPr>
        <p:blipFill>
          <a:blip r:embed="rId3"/>
          <a:stretch>
            <a:fillRect/>
          </a:stretch>
        </p:blipFill>
        <p:spPr>
          <a:xfrm>
            <a:off x="2971700" y="817553"/>
            <a:ext cx="1588657" cy="656823"/>
          </a:xfrm>
          <a:prstGeom prst="rect">
            <a:avLst/>
          </a:prstGeom>
        </p:spPr>
      </p:pic>
      <p:pic>
        <p:nvPicPr>
          <p:cNvPr id="6" name="Imagen 5" descr="Imagen que contiene Interfaz de usuario gráfica&#10;&#10;Descripción generada automáticamente">
            <a:extLst>
              <a:ext uri="{FF2B5EF4-FFF2-40B4-BE49-F238E27FC236}">
                <a16:creationId xmlns:a16="http://schemas.microsoft.com/office/drawing/2014/main" id="{154582EC-7334-BA4D-FAFE-0771B5C6B783}"/>
              </a:ext>
            </a:extLst>
          </p:cNvPr>
          <p:cNvPicPr>
            <a:picLocks noChangeAspect="1"/>
          </p:cNvPicPr>
          <p:nvPr/>
        </p:nvPicPr>
        <p:blipFill>
          <a:blip r:embed="rId4"/>
          <a:stretch>
            <a:fillRect/>
          </a:stretch>
        </p:blipFill>
        <p:spPr>
          <a:xfrm>
            <a:off x="299182" y="926443"/>
            <a:ext cx="4600207" cy="1335544"/>
          </a:xfrm>
          <a:prstGeom prst="rect">
            <a:avLst/>
          </a:prstGeom>
        </p:spPr>
      </p:pic>
    </p:spTree>
    <p:extLst>
      <p:ext uri="{BB962C8B-B14F-4D97-AF65-F5344CB8AC3E}">
        <p14:creationId xmlns:p14="http://schemas.microsoft.com/office/powerpoint/2010/main" val="480259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o hay ninguna descripción de la foto disponible.">
            <a:extLst>
              <a:ext uri="{FF2B5EF4-FFF2-40B4-BE49-F238E27FC236}">
                <a16:creationId xmlns:a16="http://schemas.microsoft.com/office/drawing/2014/main" id="{8D71EBA4-6CC4-0EC0-23E9-6043F26561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08000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009437FB-6848-6829-E593-5530CEC61A9F}"/>
              </a:ext>
            </a:extLst>
          </p:cNvPr>
          <p:cNvPicPr>
            <a:picLocks noChangeAspect="1"/>
          </p:cNvPicPr>
          <p:nvPr/>
        </p:nvPicPr>
        <p:blipFill>
          <a:blip r:embed="rId3"/>
          <a:stretch>
            <a:fillRect/>
          </a:stretch>
        </p:blipFill>
        <p:spPr>
          <a:xfrm>
            <a:off x="4878179" y="5624089"/>
            <a:ext cx="6548041" cy="544089"/>
          </a:xfrm>
          <a:prstGeom prst="rect">
            <a:avLst/>
          </a:prstGeom>
        </p:spPr>
      </p:pic>
      <p:sp>
        <p:nvSpPr>
          <p:cNvPr id="4" name="Rectángulo 3">
            <a:extLst>
              <a:ext uri="{FF2B5EF4-FFF2-40B4-BE49-F238E27FC236}">
                <a16:creationId xmlns:a16="http://schemas.microsoft.com/office/drawing/2014/main" id="{5BC3CFF5-FE96-950C-2682-D986797D2EC7}"/>
              </a:ext>
            </a:extLst>
          </p:cNvPr>
          <p:cNvSpPr/>
          <p:nvPr/>
        </p:nvSpPr>
        <p:spPr>
          <a:xfrm>
            <a:off x="699248" y="3917396"/>
            <a:ext cx="2429434" cy="213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2BA3A5F-A43B-BEDE-CD4F-DC250D61AF37}"/>
              </a:ext>
            </a:extLst>
          </p:cNvPr>
          <p:cNvSpPr txBox="1"/>
          <p:nvPr/>
        </p:nvSpPr>
        <p:spPr>
          <a:xfrm>
            <a:off x="765780" y="3971186"/>
            <a:ext cx="6096000" cy="2462213"/>
          </a:xfrm>
          <a:prstGeom prst="rect">
            <a:avLst/>
          </a:prstGeom>
          <a:noFill/>
        </p:spPr>
        <p:txBody>
          <a:bodyPr wrap="square">
            <a:spAutoFit/>
          </a:bodyPr>
          <a:lstStyle/>
          <a:p>
            <a:pPr marL="171450" indent="-171450">
              <a:buFont typeface="Arial" panose="020B0604020202020204" pitchFamily="34" charset="0"/>
              <a:buChar char="•"/>
            </a:pPr>
            <a:r>
              <a:rPr lang="es-ES" sz="1100" dirty="0"/>
              <a:t>Aire acondicionado</a:t>
            </a:r>
          </a:p>
          <a:p>
            <a:pPr marL="171450" indent="-171450">
              <a:buFont typeface="Arial" panose="020B0604020202020204" pitchFamily="34" charset="0"/>
              <a:buChar char="•"/>
            </a:pPr>
            <a:r>
              <a:rPr lang="es-ES" sz="1100" dirty="0"/>
              <a:t>Sistema de micrófono incorporado</a:t>
            </a:r>
          </a:p>
          <a:p>
            <a:pPr marL="171450" indent="-171450">
              <a:buFont typeface="Arial" panose="020B0604020202020204" pitchFamily="34" charset="0"/>
              <a:buChar char="•"/>
            </a:pPr>
            <a:r>
              <a:rPr lang="es-ES" sz="1100" dirty="0"/>
              <a:t>Acceso desactivado</a:t>
            </a:r>
          </a:p>
          <a:p>
            <a:pPr marL="171450" indent="-171450">
              <a:buFont typeface="Arial" panose="020B0604020202020204" pitchFamily="34" charset="0"/>
              <a:buChar char="•"/>
            </a:pPr>
            <a:r>
              <a:rPr lang="es-ES" sz="1100" dirty="0"/>
              <a:t>Techo alto (&gt;4m)</a:t>
            </a:r>
          </a:p>
          <a:p>
            <a:pPr marL="171450" indent="-171450">
              <a:buFont typeface="Arial" panose="020B0604020202020204" pitchFamily="34" charset="0"/>
              <a:buChar char="•"/>
            </a:pPr>
            <a:r>
              <a:rPr lang="es-ES" sz="1100" dirty="0"/>
              <a:t>Partición disponible</a:t>
            </a:r>
          </a:p>
          <a:p>
            <a:pPr marL="171450" indent="-171450">
              <a:buFont typeface="Arial" panose="020B0604020202020204" pitchFamily="34" charset="0"/>
              <a:buChar char="•"/>
            </a:pPr>
            <a:r>
              <a:rPr lang="es-ES" sz="1100" dirty="0"/>
              <a:t>Acceso privado</a:t>
            </a:r>
          </a:p>
          <a:p>
            <a:pPr marL="171450" indent="-171450">
              <a:buFont typeface="Arial" panose="020B0604020202020204" pitchFamily="34" charset="0"/>
              <a:buChar char="•"/>
            </a:pPr>
            <a:r>
              <a:rPr lang="es-ES" sz="1100" dirty="0"/>
              <a:t>Insonorización</a:t>
            </a:r>
          </a:p>
          <a:p>
            <a:pPr marL="171450" indent="-171450">
              <a:buFont typeface="Arial" panose="020B0604020202020204" pitchFamily="34" charset="0"/>
              <a:buChar char="•"/>
            </a:pPr>
            <a:r>
              <a:rPr lang="es-ES" sz="1100" dirty="0"/>
              <a:t>Escenario</a:t>
            </a:r>
          </a:p>
          <a:p>
            <a:pPr marL="171450" indent="-171450">
              <a:buFont typeface="Arial" panose="020B0604020202020204" pitchFamily="34" charset="0"/>
              <a:buChar char="•"/>
            </a:pPr>
            <a:r>
              <a:rPr lang="es-ES" sz="1100" dirty="0"/>
              <a:t>Equipo audiovisual</a:t>
            </a:r>
          </a:p>
          <a:p>
            <a:pPr marL="171450" indent="-171450">
              <a:buFont typeface="Arial" panose="020B0604020202020204" pitchFamily="34" charset="0"/>
              <a:buChar char="•"/>
            </a:pPr>
            <a:r>
              <a:rPr lang="es-ES" sz="1100" dirty="0"/>
              <a:t>Soporte técnico en sitio</a:t>
            </a:r>
          </a:p>
          <a:p>
            <a:pPr marL="171450" indent="-171450">
              <a:buFont typeface="Arial" panose="020B0604020202020204" pitchFamily="34" charset="0"/>
              <a:buChar char="•"/>
            </a:pPr>
            <a:r>
              <a:rPr lang="es-ES" sz="1100" dirty="0"/>
              <a:t>Sistema de videoconferencia</a:t>
            </a:r>
          </a:p>
          <a:p>
            <a:pPr marL="171450" indent="-171450">
              <a:buFont typeface="Arial" panose="020B0604020202020204" pitchFamily="34" charset="0"/>
              <a:buChar char="•"/>
            </a:pPr>
            <a:r>
              <a:rPr lang="es-ES" sz="1100" dirty="0"/>
              <a:t>Orquesta, Entrepiso 1, Entrepiso 2, Balcón</a:t>
            </a:r>
          </a:p>
          <a:p>
            <a:pPr marL="171450" indent="-171450">
              <a:buFont typeface="Arial" panose="020B0604020202020204" pitchFamily="34" charset="0"/>
              <a:buChar char="•"/>
            </a:pPr>
            <a:r>
              <a:rPr lang="es-ES" sz="1100" dirty="0"/>
              <a:t>Sala de control integrada</a:t>
            </a:r>
          </a:p>
          <a:p>
            <a:pPr marL="171450" indent="-171450">
              <a:buFont typeface="Arial" panose="020B0604020202020204" pitchFamily="34" charset="0"/>
              <a:buChar char="•"/>
            </a:pPr>
            <a:r>
              <a:rPr lang="es-ES" sz="1100" dirty="0"/>
              <a:t>Accesible desde cuatro plantas.</a:t>
            </a:r>
          </a:p>
        </p:txBody>
      </p:sp>
    </p:spTree>
    <p:extLst>
      <p:ext uri="{BB962C8B-B14F-4D97-AF65-F5344CB8AC3E}">
        <p14:creationId xmlns:p14="http://schemas.microsoft.com/office/powerpoint/2010/main" val="3458872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BDB8C33-E0FF-A61F-2F96-488330C69767}"/>
              </a:ext>
            </a:extLst>
          </p:cNvPr>
          <p:cNvPicPr>
            <a:picLocks noChangeAspect="1"/>
          </p:cNvPicPr>
          <p:nvPr/>
        </p:nvPicPr>
        <p:blipFill>
          <a:blip r:embed="rId2"/>
          <a:stretch>
            <a:fillRect/>
          </a:stretch>
        </p:blipFill>
        <p:spPr>
          <a:xfrm>
            <a:off x="2345547" y="962889"/>
            <a:ext cx="7500905" cy="5682240"/>
          </a:xfrm>
          <a:prstGeom prst="rect">
            <a:avLst/>
          </a:prstGeom>
        </p:spPr>
      </p:pic>
      <p:pic>
        <p:nvPicPr>
          <p:cNvPr id="8" name="Imagen 7">
            <a:extLst>
              <a:ext uri="{FF2B5EF4-FFF2-40B4-BE49-F238E27FC236}">
                <a16:creationId xmlns:a16="http://schemas.microsoft.com/office/drawing/2014/main" id="{8550FCB0-D52F-BAAD-5428-73019418D9F8}"/>
              </a:ext>
            </a:extLst>
          </p:cNvPr>
          <p:cNvPicPr>
            <a:picLocks noChangeAspect="1"/>
          </p:cNvPicPr>
          <p:nvPr/>
        </p:nvPicPr>
        <p:blipFill rotWithShape="1">
          <a:blip r:embed="rId3"/>
          <a:srcRect l="5266" t="14260" r="3530" b="46146"/>
          <a:stretch/>
        </p:blipFill>
        <p:spPr>
          <a:xfrm>
            <a:off x="2978150" y="431800"/>
            <a:ext cx="6235700" cy="391389"/>
          </a:xfrm>
          <a:prstGeom prst="rect">
            <a:avLst/>
          </a:prstGeom>
          <a:solidFill>
            <a:srgbClr val="C00000"/>
          </a:solidFill>
        </p:spPr>
      </p:pic>
    </p:spTree>
    <p:extLst>
      <p:ext uri="{BB962C8B-B14F-4D97-AF65-F5344CB8AC3E}">
        <p14:creationId xmlns:p14="http://schemas.microsoft.com/office/powerpoint/2010/main" val="1176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Imagen que contiene interior, tabla, cuarto, ventana&#10;&#10;Descripción generada automáticamente">
            <a:extLst>
              <a:ext uri="{FF2B5EF4-FFF2-40B4-BE49-F238E27FC236}">
                <a16:creationId xmlns:a16="http://schemas.microsoft.com/office/drawing/2014/main" id="{C11BE3D8-93E6-ADBD-B417-4104C20C64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875" b="4965"/>
          <a:stretch/>
        </p:blipFill>
        <p:spPr bwMode="auto">
          <a:xfrm>
            <a:off x="0" y="-1"/>
            <a:ext cx="12191999" cy="6840489"/>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20F66BEF-0CB2-67A5-0CB0-CBDBA0A712DE}"/>
              </a:ext>
            </a:extLst>
          </p:cNvPr>
          <p:cNvSpPr/>
          <p:nvPr/>
        </p:nvSpPr>
        <p:spPr>
          <a:xfrm>
            <a:off x="0" y="-17512"/>
            <a:ext cx="12192000" cy="685800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descr="Logotipo, nombre de la empresa&#10;&#10;Descripción generada automáticamente">
            <a:extLst>
              <a:ext uri="{FF2B5EF4-FFF2-40B4-BE49-F238E27FC236}">
                <a16:creationId xmlns:a16="http://schemas.microsoft.com/office/drawing/2014/main" id="{CE788304-C488-F7DA-972A-AF59FD56EAD1}"/>
              </a:ext>
            </a:extLst>
          </p:cNvPr>
          <p:cNvPicPr>
            <a:picLocks noChangeAspect="1"/>
          </p:cNvPicPr>
          <p:nvPr/>
        </p:nvPicPr>
        <p:blipFill>
          <a:blip r:embed="rId3"/>
          <a:stretch>
            <a:fillRect/>
          </a:stretch>
        </p:blipFill>
        <p:spPr>
          <a:xfrm>
            <a:off x="4644382" y="5640159"/>
            <a:ext cx="2903235" cy="1200329"/>
          </a:xfrm>
          <a:prstGeom prst="rect">
            <a:avLst/>
          </a:prstGeom>
        </p:spPr>
      </p:pic>
    </p:spTree>
    <p:extLst>
      <p:ext uri="{BB962C8B-B14F-4D97-AF65-F5344CB8AC3E}">
        <p14:creationId xmlns:p14="http://schemas.microsoft.com/office/powerpoint/2010/main" val="2901307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2248</TotalTime>
  <Words>278</Words>
  <Application>Microsoft Office PowerPoint</Application>
  <PresentationFormat>Panorámica</PresentationFormat>
  <Paragraphs>34</Paragraphs>
  <Slides>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vt:i4>
      </vt:variant>
    </vt:vector>
  </HeadingPairs>
  <TitlesOfParts>
    <vt:vector size="10"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Marketing Luxotour</dc:creator>
  <cp:lastModifiedBy>anamesachang@gmail.com</cp:lastModifiedBy>
  <cp:revision>72</cp:revision>
  <dcterms:created xsi:type="dcterms:W3CDTF">2020-03-30T15:00:05Z</dcterms:created>
  <dcterms:modified xsi:type="dcterms:W3CDTF">2023-09-06T09:13:01Z</dcterms:modified>
</cp:coreProperties>
</file>