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5" r:id="rId3"/>
    <p:sldId id="307" r:id="rId4"/>
    <p:sldId id="308" r:id="rId5"/>
    <p:sldId id="306" r:id="rId6"/>
    <p:sldId id="314" r:id="rId7"/>
    <p:sldId id="315" r:id="rId8"/>
    <p:sldId id="316" r:id="rId9"/>
    <p:sldId id="317" r:id="rId10"/>
    <p:sldId id="318" r:id="rId11"/>
    <p:sldId id="319" r:id="rId12"/>
    <p:sldId id="283" r:id="rId1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2"/>
    <p:restoredTop sz="94249" autoAdjust="0"/>
  </p:normalViewPr>
  <p:slideViewPr>
    <p:cSldViewPr snapToGrid="0" snapToObjects="1">
      <p:cViewPr varScale="1">
        <p:scale>
          <a:sx n="58" d="100"/>
          <a:sy n="58" d="100"/>
        </p:scale>
        <p:origin x="24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10/5/23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65CDDD-9431-8389-4333-26DCEF945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 b="15828"/>
          <a:stretch/>
        </p:blipFill>
        <p:spPr bwMode="auto">
          <a:xfrm>
            <a:off x="-2" y="-36950"/>
            <a:ext cx="12192000" cy="6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-2" y="-36950"/>
            <a:ext cx="12192000" cy="689495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719534-4388-3B75-F4FE-34DA397B7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295" y="5227149"/>
            <a:ext cx="2903235" cy="1200329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158DA91E-BBEE-9F33-3FDC-62A31A2F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48" y="2491615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61F563B-0B0E-F8A4-F6D7-829B4AE8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8577" b="5862"/>
          <a:stretch/>
        </p:blipFill>
        <p:spPr bwMode="auto">
          <a:xfrm>
            <a:off x="3491345" y="731072"/>
            <a:ext cx="7822292" cy="52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844327"/>
            <a:ext cx="245314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Las dos salas de reuniones Fes 1 y Fes 2 están en la planta superior del palacio de congresos. Ambas salas cuentan con luz solar y se pueden dividir en 3 a su vez.  Las medidas son: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Área: 256 metros cuadrados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Largo: 32m - Ancho: 8m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Altura 4.40m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Configuraciones posibles 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estilo teatro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160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estilo escuela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“u”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215202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49597B-4654-BF0D-1923-3D63766C0785}"/>
              </a:ext>
            </a:extLst>
          </p:cNvPr>
          <p:cNvSpPr txBox="1"/>
          <p:nvPr/>
        </p:nvSpPr>
        <p:spPr>
          <a:xfrm>
            <a:off x="638969" y="2472798"/>
            <a:ext cx="22981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 FEZ Y FEZ 2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983D5F4B-D654-23BE-8A7B-2E88AC18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21" y="1682448"/>
            <a:ext cx="2415128" cy="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40BD0D4-3CDB-3588-2F60-D69542DF8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9362" r="4483" b="12780"/>
          <a:stretch/>
        </p:blipFill>
        <p:spPr bwMode="auto">
          <a:xfrm>
            <a:off x="3713018" y="731071"/>
            <a:ext cx="7601900" cy="53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791644" y="2424358"/>
            <a:ext cx="245314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Palacio de Congresos de </a:t>
            </a:r>
            <a:r>
              <a:rPr lang="es-ES" sz="1100" b="0" i="1" u="none" strike="noStrike" dirty="0">
                <a:solidFill>
                  <a:srgbClr val="000000"/>
                </a:solidFill>
                <a:effectLst/>
              </a:rPr>
              <a:t>MOVENPICK MANSOUR EDDAHBI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alberga espacios perfectamente acondicionados ideales para reuniones: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REDA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5 salas de conferencias de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69m</a:t>
            </a:r>
            <a:r>
              <a:rPr lang="es-ES" sz="1100" b="1" i="0" u="none" strike="noStrike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cada una, situadas una junto a la otra. Pueden alojar hasta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55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cada una en estilo teatro y 30 en estilo escuela, lo que permite una gran optimización del espacio.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KARAM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Pueden albergar hasta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100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cada una en estilo teatro y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55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en escuela.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Poseen escenario integrado</a:t>
            </a:r>
          </a:p>
          <a:p>
            <a:br>
              <a:rPr lang="es-ES" sz="1100" dirty="0"/>
            </a:br>
            <a:br>
              <a:rPr lang="es-ES" sz="1100" dirty="0"/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836" y="5303851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A2FE4-762E-3DE7-F729-99FB490EF9E5}"/>
              </a:ext>
            </a:extLst>
          </p:cNvPr>
          <p:cNvSpPr txBox="1"/>
          <p:nvPr/>
        </p:nvSpPr>
        <p:spPr>
          <a:xfrm>
            <a:off x="791644" y="2028398"/>
            <a:ext cx="23720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SALAS REDA Y KARAM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7FC8C17A-7862-22ED-80AA-409C59AA5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77" y="1219199"/>
            <a:ext cx="2512612" cy="9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que contiene interior, tabla, cuarto, ventana&#10;&#10;Descripción generada automáticamente">
            <a:extLst>
              <a:ext uri="{FF2B5EF4-FFF2-40B4-BE49-F238E27FC236}">
                <a16:creationId xmlns:a16="http://schemas.microsoft.com/office/drawing/2014/main" id="{C11BE3D8-93E6-ADBD-B417-4104C20C6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965"/>
          <a:stretch/>
        </p:blipFill>
        <p:spPr bwMode="auto">
          <a:xfrm>
            <a:off x="0" y="-1"/>
            <a:ext cx="12191999" cy="68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-17512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788304-C488-F7DA-972A-AF59FD56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82" y="5640159"/>
            <a:ext cx="290323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9C03F0-B1D2-FA11-0866-23B9D4CED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2787" r="8670" b="1939"/>
          <a:stretch/>
        </p:blipFill>
        <p:spPr bwMode="auto">
          <a:xfrm>
            <a:off x="3564445" y="886618"/>
            <a:ext cx="7711187" cy="48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9C70809-F38C-F4CE-CB61-C1FACEF3BAA8}"/>
              </a:ext>
            </a:extLst>
          </p:cNvPr>
          <p:cNvSpPr/>
          <p:nvPr/>
        </p:nvSpPr>
        <p:spPr>
          <a:xfrm>
            <a:off x="916367" y="4275681"/>
            <a:ext cx="4354879" cy="12068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1C40B99-B80E-EA69-358F-AED67A4D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975" y="5014692"/>
            <a:ext cx="1588657" cy="656823"/>
          </a:xfrm>
          <a:prstGeom prst="rect">
            <a:avLst/>
          </a:prstGeom>
        </p:spPr>
      </p:pic>
      <p:pic>
        <p:nvPicPr>
          <p:cNvPr id="6" name="Imagen 5" descr="Imagen que contiene botella, firmar, parada, camioneta&#10;&#10;Descripción generada automáticamente">
            <a:extLst>
              <a:ext uri="{FF2B5EF4-FFF2-40B4-BE49-F238E27FC236}">
                <a16:creationId xmlns:a16="http://schemas.microsoft.com/office/drawing/2014/main" id="{812877F9-2D29-124C-C276-4614119A4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8" y="2141523"/>
            <a:ext cx="2237140" cy="927312"/>
          </a:xfrm>
          <a:prstGeom prst="rect">
            <a:avLst/>
          </a:prstGeom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46B8D21E-DA8E-C44A-F2F0-2C38E60FF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94" r="52144" b="23071"/>
          <a:stretch/>
        </p:blipFill>
        <p:spPr>
          <a:xfrm>
            <a:off x="840145" y="4248926"/>
            <a:ext cx="4507321" cy="12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239" y="5252045"/>
            <a:ext cx="1320301" cy="65460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DE183E-207E-3DE1-A6BE-CCCBDA8CBA12}"/>
              </a:ext>
            </a:extLst>
          </p:cNvPr>
          <p:cNvSpPr txBox="1"/>
          <p:nvPr/>
        </p:nvSpPr>
        <p:spPr>
          <a:xfrm>
            <a:off x="819371" y="2654916"/>
            <a:ext cx="25355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MOVENPICK alberga espacios perfectamente acondicionados ideales para reuniones, eventos y conferencias. Además, de ofrece una entrada exclusiva para grupos, el palacio de congresos alberga más 5600m2 dedicados a que tu reunión sea única.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Auditorios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 Gran salón Royal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Salas sub plenarias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16 Salas de descanso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Una sala de registro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Más de 3 000 m2 para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exposición en puertas.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B32239-8040-FD40-E250-46B608BD9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1327" r="21197"/>
          <a:stretch/>
        </p:blipFill>
        <p:spPr bwMode="auto">
          <a:xfrm>
            <a:off x="3848173" y="668340"/>
            <a:ext cx="7582593" cy="52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C89903B-0981-3D3B-A4F0-EC1B34E1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038" y="5144982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06B740E0-F9D1-93E9-66B4-51825C31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52" y="1344705"/>
            <a:ext cx="2739567" cy="10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556" y="5384690"/>
            <a:ext cx="1320301" cy="6546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C1FC0E-DE09-A4B7-C2D0-D87E14B2E880}"/>
              </a:ext>
            </a:extLst>
          </p:cNvPr>
          <p:cNvSpPr txBox="1"/>
          <p:nvPr/>
        </p:nvSpPr>
        <p:spPr>
          <a:xfrm>
            <a:off x="649998" y="2064265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u="none" strike="noStrike" dirty="0">
                <a:solidFill>
                  <a:srgbClr val="C00000"/>
                </a:solidFill>
                <a:effectLst/>
                <a:latin typeface="Montserrat" pitchFamily="2" charset="77"/>
              </a:rPr>
              <a:t>MANSOUR EDDAHBI 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218" name="Picture 2" descr="Imagen que contiene edificio, grande, llenado, calle&#10;&#10;Descripción generada automáticamente">
            <a:extLst>
              <a:ext uri="{FF2B5EF4-FFF2-40B4-BE49-F238E27FC236}">
                <a16:creationId xmlns:a16="http://schemas.microsoft.com/office/drawing/2014/main" id="{288D7518-88F1-AF6A-297F-C4218E5AB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16803" b="2313"/>
          <a:stretch/>
        </p:blipFill>
        <p:spPr bwMode="auto">
          <a:xfrm>
            <a:off x="2718115" y="818707"/>
            <a:ext cx="8654670" cy="4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69603D-E7B1-F818-99AC-1099764EF1B5}"/>
              </a:ext>
            </a:extLst>
          </p:cNvPr>
          <p:cNvSpPr/>
          <p:nvPr/>
        </p:nvSpPr>
        <p:spPr>
          <a:xfrm>
            <a:off x="717031" y="4853172"/>
            <a:ext cx="3441312" cy="1119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B681610-30FE-A6B7-0058-83FF6323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589" y="4755858"/>
            <a:ext cx="1588657" cy="656823"/>
          </a:xfrm>
          <a:prstGeom prst="rect">
            <a:avLst/>
          </a:prstGeom>
        </p:spPr>
      </p:pic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8AE00862-E608-6643-1D6F-920FC496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05" y="1341867"/>
            <a:ext cx="2255503" cy="892603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3431656B-F28E-E3AF-5152-96AFFF9BC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6" t="16762" r="51355" b="23524"/>
          <a:stretch/>
        </p:blipFill>
        <p:spPr>
          <a:xfrm>
            <a:off x="760299" y="4853172"/>
            <a:ext cx="3441313" cy="11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3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809" y="4992623"/>
            <a:ext cx="1320301" cy="65460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F8F2082-D6D0-D71E-A3F8-5C0D7640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66" y="552733"/>
            <a:ext cx="7351444" cy="4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2D055CFF-1F38-767A-19B3-F0345BE6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0" y="4742995"/>
            <a:ext cx="3551843" cy="17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01023DE-A06F-2E4C-E203-22DB516D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70" y="4687920"/>
            <a:ext cx="3724681" cy="1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5E2B723B-9238-ECED-1530-BB1D803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14" y="4742995"/>
            <a:ext cx="2816417" cy="15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001C1E7-CEB6-F4EA-EEF6-02FCC8B1D8B2}"/>
              </a:ext>
            </a:extLst>
          </p:cNvPr>
          <p:cNvSpPr txBox="1"/>
          <p:nvPr/>
        </p:nvSpPr>
        <p:spPr>
          <a:xfrm>
            <a:off x="933890" y="2305078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u="none" strike="noStrike" dirty="0">
                <a:solidFill>
                  <a:srgbClr val="C00000"/>
                </a:solidFill>
                <a:effectLst/>
                <a:latin typeface="Montserrat" pitchFamily="2" charset="77"/>
              </a:rPr>
              <a:t>MANSOUR EDDAHBI 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63F815B7-64A8-0B88-EBEA-182AA2A2D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31" y="1416423"/>
            <a:ext cx="2595494" cy="10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6ED5D8-ABD2-B422-7EE4-9E66E0F20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11182" b="5051"/>
          <a:stretch/>
        </p:blipFill>
        <p:spPr bwMode="auto">
          <a:xfrm>
            <a:off x="2926079" y="787611"/>
            <a:ext cx="8367425" cy="50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8039594" y="1020274"/>
            <a:ext cx="3033413" cy="2186064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17322" y="3100346"/>
            <a:ext cx="202485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Este espacio alberga el auditorio de mayor envergadura en el palacio de congresos con una capacidad de 1469 asientos. Esta sala se divide en 4 diferentes niveles: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b="0" i="0" u="none" strike="noStrike" dirty="0">
              <a:effectLst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effectLst/>
              </a:rPr>
              <a:t>Nivel de orquesta: 338 asientos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1: 416 asientos.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2: 285 asientos.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effectLst/>
              </a:rPr>
              <a:t>Balcón: 450 asientos.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A10323-3A44-B0A8-A94F-14C6CEEF26EB}"/>
              </a:ext>
            </a:extLst>
          </p:cNvPr>
          <p:cNvSpPr txBox="1"/>
          <p:nvPr/>
        </p:nvSpPr>
        <p:spPr>
          <a:xfrm>
            <a:off x="7790289" y="1145965"/>
            <a:ext cx="317223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DIMENSIONES Y ACCESOS</a:t>
            </a:r>
            <a:b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del escenario: 650 metros cuadrados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de forestación: 200 metros cuadrados.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La longitud varía entre 25 y 30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Profundidad de la etapa: 27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Apertura del escenario: 20m x 10m de altura.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Altura interior del escenario: 20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Puerta de entrada al escenario:</a:t>
            </a:r>
            <a:b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7 m de ancho x 10 de altura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exterior para entrega de material.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EADC3D4-2883-785E-6C73-F87C8DB8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811" y="787611"/>
            <a:ext cx="1588657" cy="656823"/>
          </a:xfrm>
          <a:prstGeom prst="rect">
            <a:avLst/>
          </a:prstGeom>
        </p:spPr>
      </p:pic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54582EC-7334-BA4D-FAFE-0771B5C6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30" y="2061881"/>
            <a:ext cx="3633720" cy="10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7679804" y="1020274"/>
            <a:ext cx="3393204" cy="251206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DA262C7-76E7-D962-5DBE-A98526300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" r="8833"/>
          <a:stretch/>
        </p:blipFill>
        <p:spPr bwMode="auto">
          <a:xfrm>
            <a:off x="2567341" y="736994"/>
            <a:ext cx="8766873" cy="53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DDAAF8-76C8-B14D-9A00-2136E731B243}"/>
              </a:ext>
            </a:extLst>
          </p:cNvPr>
          <p:cNvSpPr/>
          <p:nvPr/>
        </p:nvSpPr>
        <p:spPr>
          <a:xfrm>
            <a:off x="846685" y="4642664"/>
            <a:ext cx="3657600" cy="127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4521D8-9C2E-D464-8697-495B01BA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477" y="5326038"/>
            <a:ext cx="1588657" cy="656823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79A740D1-D7E1-FF32-B0E6-FDD3D83A5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3" y="1806407"/>
            <a:ext cx="2368651" cy="1270000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5692D245-4207-2E7A-190F-8CE634EEB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0" t="9889" r="54135" b="31001"/>
          <a:stretch/>
        </p:blipFill>
        <p:spPr>
          <a:xfrm>
            <a:off x="846685" y="4718154"/>
            <a:ext cx="3657600" cy="11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33DF69A-A344-8977-7FE2-86B9571F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4161"/>
          <a:stretch/>
        </p:blipFill>
        <p:spPr bwMode="auto">
          <a:xfrm>
            <a:off x="3272589" y="664263"/>
            <a:ext cx="8280442" cy="55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390153"/>
            <a:ext cx="17889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espacio dispone de 432 asientos dispuestos en 2 niveles. 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Orquesta: 220 asientos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Mezzanine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212 asientos.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DIMENSIONES Y ACCESOS 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Área del escenario: 80 metros cuadrados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Longitud: 11m a 13m.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Profundidad del escenario: 6 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Apertura de escenario de 11 m de ancho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Altura del escenario: 6 m.</a:t>
            </a:r>
          </a:p>
          <a:p>
            <a:br>
              <a:rPr lang="es-ES" sz="1100" dirty="0"/>
            </a:br>
            <a:br>
              <a:rPr lang="es-ES" sz="1100" dirty="0"/>
            </a:br>
            <a:endParaRPr lang="es-ES" sz="1100" b="0" i="0" u="none" strike="noStrike" dirty="0">
              <a:effectLst/>
            </a:endParaRP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14A2A58-EB26-36F0-8D2E-9A5EE3D6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9C6AB2F-462C-EF13-1945-7F43736FA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12" y="1328526"/>
            <a:ext cx="3748503" cy="10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4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471566"/>
            <a:ext cx="25854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impresionante salón con decorado mozárabe  es un lugar perfecto para tu exposición, cena y/o espectáculo en privado . Es uno de los espacios más amplios en el Palacio de Congresos de Marrakech con múltiples opciones y configuraciones posibles.</a:t>
            </a:r>
            <a:endParaRPr lang="es-ES" sz="1100" b="0" i="0" u="none" strike="noStrike" dirty="0">
              <a:effectLst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16CA119-CE38-667D-6135-41EEA8B0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57" y="802704"/>
            <a:ext cx="7895431" cy="52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AFBA07-92DB-49CF-D7F1-0DF0C5928265}"/>
              </a:ext>
            </a:extLst>
          </p:cNvPr>
          <p:cNvSpPr txBox="1"/>
          <p:nvPr/>
        </p:nvSpPr>
        <p:spPr>
          <a:xfrm>
            <a:off x="638969" y="2129707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 ROYAL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8A76F090-C0D1-FD70-3266-FABA93FAA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7" y="1308847"/>
            <a:ext cx="2424185" cy="9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8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479</Words>
  <Application>Microsoft Macintosh PowerPoint</Application>
  <PresentationFormat>Panorámica</PresentationFormat>
  <Paragraphs>55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71</cp:revision>
  <dcterms:created xsi:type="dcterms:W3CDTF">2020-03-30T15:00:05Z</dcterms:created>
  <dcterms:modified xsi:type="dcterms:W3CDTF">2023-05-10T14:51:31Z</dcterms:modified>
</cp:coreProperties>
</file>