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79" r:id="rId4"/>
    <p:sldId id="280" r:id="rId5"/>
    <p:sldId id="281" r:id="rId6"/>
    <p:sldId id="305" r:id="rId7"/>
    <p:sldId id="307" r:id="rId8"/>
    <p:sldId id="308" r:id="rId9"/>
    <p:sldId id="306" r:id="rId10"/>
    <p:sldId id="314" r:id="rId11"/>
    <p:sldId id="315" r:id="rId12"/>
    <p:sldId id="316" r:id="rId13"/>
    <p:sldId id="317" r:id="rId14"/>
    <p:sldId id="318" r:id="rId15"/>
    <p:sldId id="319" r:id="rId16"/>
    <p:sldId id="283" r:id="rId17"/>
  </p:sldIdLst>
  <p:sldSz cx="12192000" cy="6858000"/>
  <p:notesSz cx="6858000" cy="9144000"/>
  <p:defaultTextStyle>
    <a:defPPr>
      <a:defRPr lang="es-ES_trad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E8116"/>
    <a:srgbClr val="A9D18E"/>
    <a:srgbClr val="203864"/>
    <a:srgbClr val="F1CE68"/>
    <a:srgbClr val="000000"/>
    <a:srgbClr val="FFFFFF"/>
    <a:srgbClr val="92B786"/>
    <a:srgbClr val="00827B"/>
    <a:srgbClr val="B26834"/>
    <a:srgbClr val="65D1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4027"/>
    <p:restoredTop sz="94249" autoAdjust="0"/>
  </p:normalViewPr>
  <p:slideViewPr>
    <p:cSldViewPr snapToGrid="0" snapToObjects="1">
      <p:cViewPr varScale="1">
        <p:scale>
          <a:sx n="71" d="100"/>
          <a:sy n="71" d="100"/>
        </p:scale>
        <p:origin x="168" y="10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115977-DB47-D341-A90B-6C8CEAFDE018}" type="datetimeFigureOut">
              <a:rPr lang="es-ES" smtClean="0"/>
              <a:t>10/5/23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s-ES"/>
              <a:t>Editar los estilos de texto del patrón
Segundo nivel
Tercer nivel
Cuarto nivel
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F0E5C9-8485-EC42-AE30-3F78066E7D5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978825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0E5C9-8485-EC42-AE30-3F78066E7D51}" type="slidenum">
              <a:rPr lang="es-ES" smtClean="0"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25450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0E5C9-8485-EC42-AE30-3F78066E7D51}" type="slidenum">
              <a:rPr lang="es-ES" smtClean="0"/>
              <a:t>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486768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6BC93-61AC-B943-9923-5368987EE7E2}" type="datetimeFigureOut">
              <a:rPr lang="es-ES_tradnl" smtClean="0"/>
              <a:t>10/5/23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3978B-C550-5D49-97E1-3EBB8E1AA73A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3086324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6BC93-61AC-B943-9923-5368987EE7E2}" type="datetimeFigureOut">
              <a:rPr lang="es-ES_tradnl" smtClean="0"/>
              <a:t>10/5/23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3978B-C550-5D49-97E1-3EBB8E1AA73A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0428404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6BC93-61AC-B943-9923-5368987EE7E2}" type="datetimeFigureOut">
              <a:rPr lang="es-ES_tradnl" smtClean="0"/>
              <a:t>10/5/23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3978B-C550-5D49-97E1-3EBB8E1AA73A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511470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6BC93-61AC-B943-9923-5368987EE7E2}" type="datetimeFigureOut">
              <a:rPr lang="es-ES_tradnl" smtClean="0"/>
              <a:t>10/5/23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3978B-C550-5D49-97E1-3EBB8E1AA73A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577109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6BC93-61AC-B943-9923-5368987EE7E2}" type="datetimeFigureOut">
              <a:rPr lang="es-ES_tradnl" smtClean="0"/>
              <a:t>10/5/23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3978B-C550-5D49-97E1-3EBB8E1AA73A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652931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6BC93-61AC-B943-9923-5368987EE7E2}" type="datetimeFigureOut">
              <a:rPr lang="es-ES_tradnl" smtClean="0"/>
              <a:t>10/5/23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3978B-C550-5D49-97E1-3EBB8E1AA73A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761834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6BC93-61AC-B943-9923-5368987EE7E2}" type="datetimeFigureOut">
              <a:rPr lang="es-ES_tradnl" smtClean="0"/>
              <a:t>10/5/23</a:t>
            </a:fld>
            <a:endParaRPr lang="es-ES_tradnl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3978B-C550-5D49-97E1-3EBB8E1AA73A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8828626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6BC93-61AC-B943-9923-5368987EE7E2}" type="datetimeFigureOut">
              <a:rPr lang="es-ES_tradnl" smtClean="0"/>
              <a:t>10/5/23</a:t>
            </a:fld>
            <a:endParaRPr lang="es-ES_tradnl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3978B-C550-5D49-97E1-3EBB8E1AA73A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1004989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6BC93-61AC-B943-9923-5368987EE7E2}" type="datetimeFigureOut">
              <a:rPr lang="es-ES_tradnl" smtClean="0"/>
              <a:t>10/5/23</a:t>
            </a:fld>
            <a:endParaRPr lang="es-ES_tradnl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3978B-C550-5D49-97E1-3EBB8E1AA73A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6028182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6BC93-61AC-B943-9923-5368987EE7E2}" type="datetimeFigureOut">
              <a:rPr lang="es-ES_tradnl" smtClean="0"/>
              <a:t>10/5/23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3978B-C550-5D49-97E1-3EBB8E1AA73A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8865194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6BC93-61AC-B943-9923-5368987EE7E2}" type="datetimeFigureOut">
              <a:rPr lang="es-ES_tradnl" smtClean="0"/>
              <a:t>10/5/23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3978B-C550-5D49-97E1-3EBB8E1AA73A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2843696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06BC93-61AC-B943-9923-5368987EE7E2}" type="datetimeFigureOut">
              <a:rPr lang="es-ES_tradnl" smtClean="0"/>
              <a:t>10/5/23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13978B-C550-5D49-97E1-3EBB8E1AA73A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769911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8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1E65CDDD-9431-8389-4333-26DCEF9450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9" b="15828"/>
          <a:stretch/>
        </p:blipFill>
        <p:spPr bwMode="auto">
          <a:xfrm>
            <a:off x="-2" y="-36950"/>
            <a:ext cx="12192000" cy="689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0D42AEBA-8670-AA29-E4FB-621AA673DF07}"/>
              </a:ext>
            </a:extLst>
          </p:cNvPr>
          <p:cNvSpPr/>
          <p:nvPr/>
        </p:nvSpPr>
        <p:spPr>
          <a:xfrm>
            <a:off x="-2" y="-36950"/>
            <a:ext cx="12192000" cy="6894950"/>
          </a:xfrm>
          <a:prstGeom prst="rect">
            <a:avLst/>
          </a:prstGeom>
          <a:solidFill>
            <a:srgbClr val="C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9" name="Imagen 18" descr="Imagen que contiene dibujo&#10;&#10;Descripción generada automáticamente">
            <a:extLst>
              <a:ext uri="{FF2B5EF4-FFF2-40B4-BE49-F238E27FC236}">
                <a16:creationId xmlns:a16="http://schemas.microsoft.com/office/drawing/2014/main" id="{67076E28-AA15-7771-5369-F2AFCE0D0B7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86916"/>
          <a:stretch/>
        </p:blipFill>
        <p:spPr>
          <a:xfrm>
            <a:off x="5282570" y="3766510"/>
            <a:ext cx="1626856" cy="328766"/>
          </a:xfrm>
          <a:prstGeom prst="rect">
            <a:avLst/>
          </a:prstGeom>
        </p:spPr>
      </p:pic>
      <p:pic>
        <p:nvPicPr>
          <p:cNvPr id="6" name="Imagen 5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DB719534-4388-3B75-F4FE-34DA397B7E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12295" y="5227149"/>
            <a:ext cx="2903235" cy="1200329"/>
          </a:xfrm>
          <a:prstGeom prst="rect">
            <a:avLst/>
          </a:prstGeom>
        </p:spPr>
      </p:pic>
      <p:pic>
        <p:nvPicPr>
          <p:cNvPr id="5" name="Imagen 4" descr="Interfaz de usuario gráfica, Texto&#10;&#10;Descripción generada automáticamente con confianza media">
            <a:extLst>
              <a:ext uri="{FF2B5EF4-FFF2-40B4-BE49-F238E27FC236}">
                <a16:creationId xmlns:a16="http://schemas.microsoft.com/office/drawing/2014/main" id="{158DA91E-BBEE-9F33-3FDC-62A31A2FE1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06748" y="2491615"/>
            <a:ext cx="5778500" cy="149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6086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B1B8D94A-50FF-B9CF-AA4D-974E3F060144}"/>
              </a:ext>
            </a:extLst>
          </p:cNvPr>
          <p:cNvSpPr/>
          <p:nvPr/>
        </p:nvSpPr>
        <p:spPr>
          <a:xfrm>
            <a:off x="6858000" y="0"/>
            <a:ext cx="5334000" cy="367665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id="{E26ED5D8-ABD2-B422-7EE4-9E66E0F202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58" r="11182" b="5051"/>
          <a:stretch/>
        </p:blipFill>
        <p:spPr bwMode="auto">
          <a:xfrm>
            <a:off x="2926079" y="787611"/>
            <a:ext cx="8367425" cy="5069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B8B666F1-792C-9B5E-2B1A-DCB538920156}"/>
              </a:ext>
            </a:extLst>
          </p:cNvPr>
          <p:cNvSpPr/>
          <p:nvPr/>
        </p:nvSpPr>
        <p:spPr>
          <a:xfrm>
            <a:off x="8039594" y="1020274"/>
            <a:ext cx="3033413" cy="2186064"/>
          </a:xfrm>
          <a:prstGeom prst="rect">
            <a:avLst/>
          </a:prstGeom>
          <a:solidFill>
            <a:srgbClr val="C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D4C5635F-569F-4EA7-A783-260931A541DD}"/>
              </a:ext>
            </a:extLst>
          </p:cNvPr>
          <p:cNvSpPr txBox="1"/>
          <p:nvPr/>
        </p:nvSpPr>
        <p:spPr>
          <a:xfrm>
            <a:off x="617322" y="3100346"/>
            <a:ext cx="2024852" cy="1954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0">
              <a:spcBef>
                <a:spcPts val="0"/>
              </a:spcBef>
              <a:spcAft>
                <a:spcPts val="0"/>
              </a:spcAft>
            </a:pPr>
            <a:r>
              <a:rPr lang="es-ES" sz="1100" b="0" i="0" u="none" strike="noStrike" dirty="0">
                <a:effectLst/>
              </a:rPr>
              <a:t>Este espacio alberga el auditorio de mayor envergadura en el palacio de congresos con una capacidad de 1469 asientos. Esta sala se divide en 4 diferentes niveles:</a:t>
            </a:r>
          </a:p>
          <a:p>
            <a:pPr algn="just" rtl="0">
              <a:spcBef>
                <a:spcPts val="0"/>
              </a:spcBef>
              <a:spcAft>
                <a:spcPts val="0"/>
              </a:spcAft>
            </a:pPr>
            <a:endParaRPr lang="es-ES" sz="1100" b="0" i="0" u="none" strike="noStrike" dirty="0">
              <a:effectLst/>
            </a:endParaRPr>
          </a:p>
          <a:p>
            <a:pPr algn="just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" sz="1100" b="0" i="0" u="none" strike="noStrike" dirty="0">
                <a:effectLst/>
              </a:rPr>
              <a:t>Nivel de orquesta: 338 asientos</a:t>
            </a:r>
          </a:p>
          <a:p>
            <a:pPr algn="just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" sz="1100" b="0" i="0" u="none" strike="noStrike" dirty="0" err="1">
                <a:effectLst/>
              </a:rPr>
              <a:t>Mezzanine</a:t>
            </a:r>
            <a:r>
              <a:rPr lang="es-ES" sz="1100" b="0" i="0" u="none" strike="noStrike" dirty="0">
                <a:effectLst/>
              </a:rPr>
              <a:t> 1: 416 asientos.</a:t>
            </a:r>
          </a:p>
          <a:p>
            <a:pPr algn="just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" sz="1100" b="0" i="0" u="none" strike="noStrike" dirty="0" err="1">
                <a:effectLst/>
              </a:rPr>
              <a:t>Mezzanine</a:t>
            </a:r>
            <a:r>
              <a:rPr lang="es-ES" sz="1100" b="0" i="0" u="none" strike="noStrike" dirty="0">
                <a:effectLst/>
              </a:rPr>
              <a:t> 2: 285 asientos.</a:t>
            </a:r>
          </a:p>
          <a:p>
            <a:pPr algn="just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" sz="1100" b="0" i="0" u="none" strike="noStrike" dirty="0">
                <a:effectLst/>
              </a:rPr>
              <a:t>Balcón: 450 asientos.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6DA10323-3A44-B0A8-A94F-14C6CEEF26EB}"/>
              </a:ext>
            </a:extLst>
          </p:cNvPr>
          <p:cNvSpPr txBox="1"/>
          <p:nvPr/>
        </p:nvSpPr>
        <p:spPr>
          <a:xfrm>
            <a:off x="7790289" y="1145965"/>
            <a:ext cx="3172234" cy="19543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0">
              <a:spcBef>
                <a:spcPts val="0"/>
              </a:spcBef>
              <a:spcAft>
                <a:spcPts val="0"/>
              </a:spcAft>
            </a:pPr>
            <a:r>
              <a:rPr lang="es-ES" sz="1100" b="1" i="0" u="none" strike="noStrike" dirty="0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DIMENSIONES Y ACCESOS</a:t>
            </a:r>
            <a:br>
              <a:rPr lang="es-ES" sz="1100" b="1" i="0" u="none" strike="noStrike" dirty="0">
                <a:solidFill>
                  <a:srgbClr val="FFFFFF"/>
                </a:solidFill>
                <a:effectLst/>
                <a:latin typeface="Calibri" panose="020F0502020204030204" pitchFamily="34" charset="0"/>
              </a:rPr>
            </a:br>
            <a:endParaRPr lang="es-ES" sz="1100" b="0" i="0" u="none" strike="noStrike" dirty="0">
              <a:solidFill>
                <a:srgbClr val="000000"/>
              </a:solidFill>
              <a:effectLst/>
            </a:endParaRPr>
          </a:p>
          <a:p>
            <a:pPr algn="r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" sz="1100" b="0" i="0" u="none" strike="noStrike" dirty="0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Área del escenario: 650 metros cuadrados</a:t>
            </a:r>
            <a:endParaRPr lang="es-ES" sz="1100" b="0" i="0" u="none" strike="noStrike" dirty="0">
              <a:solidFill>
                <a:srgbClr val="FFFFFF"/>
              </a:solidFill>
              <a:effectLst/>
              <a:latin typeface="Arial" panose="020B0604020202020204" pitchFamily="34" charset="0"/>
            </a:endParaRPr>
          </a:p>
          <a:p>
            <a:pPr algn="r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" sz="1100" b="0" i="0" u="none" strike="noStrike" dirty="0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Área de forestación: 200 metros cuadrados.</a:t>
            </a:r>
            <a:endParaRPr lang="es-ES" sz="1100" b="0" i="0" u="none" strike="noStrike" dirty="0">
              <a:solidFill>
                <a:srgbClr val="FFFFFF"/>
              </a:solidFill>
              <a:effectLst/>
              <a:latin typeface="Arial" panose="020B0604020202020204" pitchFamily="34" charset="0"/>
            </a:endParaRPr>
          </a:p>
          <a:p>
            <a:pPr algn="r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" sz="1100" b="0" i="0" u="none" strike="noStrike" dirty="0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La longitud varía entre 25 y 30 m.</a:t>
            </a:r>
            <a:endParaRPr lang="es-ES" sz="1100" b="0" i="0" u="none" strike="noStrike" dirty="0">
              <a:solidFill>
                <a:srgbClr val="FFFFFF"/>
              </a:solidFill>
              <a:effectLst/>
              <a:latin typeface="Arial" panose="020B0604020202020204" pitchFamily="34" charset="0"/>
            </a:endParaRPr>
          </a:p>
          <a:p>
            <a:pPr algn="r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" sz="1100" b="0" i="0" u="none" strike="noStrike" dirty="0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Profundidad de la etapa: 27 m.</a:t>
            </a:r>
            <a:endParaRPr lang="es-ES" sz="1100" b="0" i="0" u="none" strike="noStrike" dirty="0">
              <a:solidFill>
                <a:srgbClr val="FFFFFF"/>
              </a:solidFill>
              <a:effectLst/>
              <a:latin typeface="Arial" panose="020B0604020202020204" pitchFamily="34" charset="0"/>
            </a:endParaRPr>
          </a:p>
          <a:p>
            <a:pPr algn="r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" sz="1100" b="0" i="0" u="none" strike="noStrike" dirty="0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Apertura del escenario: 20m x 10m de altura.</a:t>
            </a:r>
            <a:endParaRPr lang="es-ES" sz="1100" b="0" i="0" u="none" strike="noStrike" dirty="0">
              <a:solidFill>
                <a:srgbClr val="FFFFFF"/>
              </a:solidFill>
              <a:effectLst/>
              <a:latin typeface="Arial" panose="020B0604020202020204" pitchFamily="34" charset="0"/>
            </a:endParaRPr>
          </a:p>
          <a:p>
            <a:pPr algn="r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" sz="1100" b="0" i="0" u="none" strike="noStrike" dirty="0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Altura interior del escenario: 20 m.</a:t>
            </a:r>
            <a:endParaRPr lang="es-ES" sz="1100" b="0" i="0" u="none" strike="noStrike" dirty="0">
              <a:solidFill>
                <a:srgbClr val="FFFFFF"/>
              </a:solidFill>
              <a:effectLst/>
              <a:latin typeface="Arial" panose="020B0604020202020204" pitchFamily="34" charset="0"/>
            </a:endParaRPr>
          </a:p>
          <a:p>
            <a:pPr algn="r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" sz="1100" b="0" i="0" u="none" strike="noStrike" dirty="0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Puerta de entrada al escenario:</a:t>
            </a:r>
            <a:br>
              <a:rPr lang="es-ES" sz="1100" b="0" i="0" u="none" strike="noStrike" dirty="0">
                <a:solidFill>
                  <a:srgbClr val="FFFFFF"/>
                </a:solidFill>
                <a:effectLst/>
                <a:latin typeface="Calibri" panose="020F0502020204030204" pitchFamily="34" charset="0"/>
              </a:rPr>
            </a:br>
            <a:r>
              <a:rPr lang="es-ES" sz="1100" b="0" i="0" u="none" strike="noStrike" dirty="0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7 m de ancho x 10 de altura</a:t>
            </a:r>
            <a:endParaRPr lang="es-ES" sz="1100" b="0" i="0" u="none" strike="noStrike" dirty="0">
              <a:solidFill>
                <a:srgbClr val="FFFFFF"/>
              </a:solidFill>
              <a:effectLst/>
              <a:latin typeface="Arial" panose="020B0604020202020204" pitchFamily="34" charset="0"/>
            </a:endParaRPr>
          </a:p>
          <a:p>
            <a:pPr algn="r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" sz="1100" b="0" i="0" u="none" strike="noStrike" dirty="0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Área exterior para entrega de material.</a:t>
            </a:r>
            <a:endParaRPr lang="es-ES" sz="1100" b="0" i="0" u="none" strike="noStrike" dirty="0">
              <a:solidFill>
                <a:srgbClr val="FFFFFF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9" name="Imagen 8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7EADC3D4-2883-785E-6C73-F87C8DB870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8811" y="787611"/>
            <a:ext cx="1588657" cy="656823"/>
          </a:xfrm>
          <a:prstGeom prst="rect">
            <a:avLst/>
          </a:prstGeom>
        </p:spPr>
      </p:pic>
      <p:pic>
        <p:nvPicPr>
          <p:cNvPr id="6" name="Imagen 5" descr="Imagen que contiene Interfaz de usuario gráfica&#10;&#10;Descripción generada automáticamente">
            <a:extLst>
              <a:ext uri="{FF2B5EF4-FFF2-40B4-BE49-F238E27FC236}">
                <a16:creationId xmlns:a16="http://schemas.microsoft.com/office/drawing/2014/main" id="{154582EC-7334-BA4D-FAFE-0771B5C6B7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930" y="2061881"/>
            <a:ext cx="3633720" cy="1054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2598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B1B8D94A-50FF-B9CF-AA4D-974E3F060144}"/>
              </a:ext>
            </a:extLst>
          </p:cNvPr>
          <p:cNvSpPr/>
          <p:nvPr/>
        </p:nvSpPr>
        <p:spPr>
          <a:xfrm>
            <a:off x="6858000" y="0"/>
            <a:ext cx="5334000" cy="367665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B8B666F1-792C-9B5E-2B1A-DCB538920156}"/>
              </a:ext>
            </a:extLst>
          </p:cNvPr>
          <p:cNvSpPr/>
          <p:nvPr/>
        </p:nvSpPr>
        <p:spPr>
          <a:xfrm>
            <a:off x="7679804" y="1020274"/>
            <a:ext cx="3393204" cy="2512066"/>
          </a:xfrm>
          <a:prstGeom prst="rect">
            <a:avLst/>
          </a:prstGeom>
          <a:solidFill>
            <a:srgbClr val="C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3314" name="Picture 2">
            <a:extLst>
              <a:ext uri="{FF2B5EF4-FFF2-40B4-BE49-F238E27FC236}">
                <a16:creationId xmlns:a16="http://schemas.microsoft.com/office/drawing/2014/main" id="{ADA262C7-76E7-D962-5DBE-A985263009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25" r="8833"/>
          <a:stretch/>
        </p:blipFill>
        <p:spPr bwMode="auto">
          <a:xfrm>
            <a:off x="2567341" y="736994"/>
            <a:ext cx="8766873" cy="5384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CDDDAAF8-76C8-B14D-9A00-2136E731B243}"/>
              </a:ext>
            </a:extLst>
          </p:cNvPr>
          <p:cNvSpPr/>
          <p:nvPr/>
        </p:nvSpPr>
        <p:spPr>
          <a:xfrm>
            <a:off x="846685" y="4642664"/>
            <a:ext cx="3657600" cy="12700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0" name="Imagen 9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B64521D8-9C2E-D464-8697-495B01BA6F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32477" y="5326038"/>
            <a:ext cx="1588657" cy="656823"/>
          </a:xfrm>
          <a:prstGeom prst="rect">
            <a:avLst/>
          </a:prstGeom>
        </p:spPr>
      </p:pic>
      <p:pic>
        <p:nvPicPr>
          <p:cNvPr id="7" name="Imagen 6" descr="Imagen que contiene Texto&#10;&#10;Descripción generada automáticamente">
            <a:extLst>
              <a:ext uri="{FF2B5EF4-FFF2-40B4-BE49-F238E27FC236}">
                <a16:creationId xmlns:a16="http://schemas.microsoft.com/office/drawing/2014/main" id="{79A740D1-D7E1-FF32-B0E6-FDD3D83A5A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773" y="1806407"/>
            <a:ext cx="2368651" cy="1270000"/>
          </a:xfrm>
          <a:prstGeom prst="rect">
            <a:avLst/>
          </a:prstGeom>
        </p:spPr>
      </p:pic>
      <p:pic>
        <p:nvPicPr>
          <p:cNvPr id="11" name="Imagen 10" descr="Texto&#10;&#10;Descripción generada automáticamente">
            <a:extLst>
              <a:ext uri="{FF2B5EF4-FFF2-40B4-BE49-F238E27FC236}">
                <a16:creationId xmlns:a16="http://schemas.microsoft.com/office/drawing/2014/main" id="{5692D245-4207-2E7A-190F-8CE634EEBA8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170" t="9889" r="54135" b="31001"/>
          <a:stretch/>
        </p:blipFill>
        <p:spPr>
          <a:xfrm>
            <a:off x="846685" y="4718154"/>
            <a:ext cx="3657600" cy="1119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7751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B1B8D94A-50FF-B9CF-AA4D-974E3F060144}"/>
              </a:ext>
            </a:extLst>
          </p:cNvPr>
          <p:cNvSpPr/>
          <p:nvPr/>
        </p:nvSpPr>
        <p:spPr>
          <a:xfrm>
            <a:off x="6858000" y="0"/>
            <a:ext cx="5334000" cy="367665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5362" name="Picture 2">
            <a:extLst>
              <a:ext uri="{FF2B5EF4-FFF2-40B4-BE49-F238E27FC236}">
                <a16:creationId xmlns:a16="http://schemas.microsoft.com/office/drawing/2014/main" id="{D33DF69A-A344-8977-7FE2-86B9571F90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04" r="4161"/>
          <a:stretch/>
        </p:blipFill>
        <p:spPr bwMode="auto">
          <a:xfrm>
            <a:off x="3272589" y="664263"/>
            <a:ext cx="8280442" cy="5529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D4C5635F-569F-4EA7-A783-260931A541DD}"/>
              </a:ext>
            </a:extLst>
          </p:cNvPr>
          <p:cNvSpPr txBox="1"/>
          <p:nvPr/>
        </p:nvSpPr>
        <p:spPr>
          <a:xfrm>
            <a:off x="638969" y="2390153"/>
            <a:ext cx="178899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>
              <a:spcBef>
                <a:spcPts val="0"/>
              </a:spcBef>
              <a:spcAft>
                <a:spcPts val="0"/>
              </a:spcAft>
            </a:pP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Este espacio dispone de 432 asientos dispuestos en 2 niveles. </a:t>
            </a:r>
          </a:p>
          <a:p>
            <a:pPr algn="l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Orquesta: 220 asientos</a:t>
            </a:r>
          </a:p>
          <a:p>
            <a:pPr algn="l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Mezzanine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: 212 asientos.</a:t>
            </a:r>
            <a:br>
              <a:rPr lang="es-ES" sz="1100" b="0" i="0" u="none" strike="noStrike" dirty="0">
                <a:solidFill>
                  <a:srgbClr val="000000"/>
                </a:solidFill>
                <a:effectLst/>
              </a:rPr>
            </a:br>
            <a:endParaRPr lang="es-ES" sz="1100" b="0" i="0" u="none" strike="noStrike" dirty="0">
              <a:solidFill>
                <a:srgbClr val="000000"/>
              </a:solidFill>
              <a:effectLst/>
            </a:endParaRPr>
          </a:p>
          <a:p>
            <a:pPr algn="l" rtl="0">
              <a:spcBef>
                <a:spcPts val="0"/>
              </a:spcBef>
              <a:spcAft>
                <a:spcPts val="0"/>
              </a:spcAft>
            </a:pPr>
            <a:r>
              <a:rPr lang="es-ES" sz="1100" b="1" i="0" u="none" strike="noStrike" dirty="0">
                <a:solidFill>
                  <a:srgbClr val="000000"/>
                </a:solidFill>
                <a:effectLst/>
              </a:rPr>
              <a:t>DIMENSIONES Y ACCESOS </a:t>
            </a:r>
            <a:endParaRPr lang="es-ES" sz="1100" b="0" i="0" u="none" strike="noStrike" dirty="0">
              <a:solidFill>
                <a:srgbClr val="000000"/>
              </a:solidFill>
              <a:effectLst/>
            </a:endParaRPr>
          </a:p>
          <a:p>
            <a:pPr algn="l" rtl="0">
              <a:spcBef>
                <a:spcPts val="0"/>
              </a:spcBef>
              <a:spcAft>
                <a:spcPts val="0"/>
              </a:spcAft>
            </a:pP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• Área del escenario: 80 metros cuadrados</a:t>
            </a:r>
          </a:p>
          <a:p>
            <a:pPr algn="l" rtl="0">
              <a:spcBef>
                <a:spcPts val="0"/>
              </a:spcBef>
              <a:spcAft>
                <a:spcPts val="0"/>
              </a:spcAft>
            </a:pP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• Longitud: 11m a 13m.</a:t>
            </a:r>
          </a:p>
          <a:p>
            <a:pPr algn="l" rtl="0">
              <a:spcBef>
                <a:spcPts val="0"/>
              </a:spcBef>
              <a:spcAft>
                <a:spcPts val="0"/>
              </a:spcAft>
            </a:pP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• Profundidad del escenario: 6 m.</a:t>
            </a:r>
          </a:p>
          <a:p>
            <a:pPr algn="l" rtl="0">
              <a:spcBef>
                <a:spcPts val="0"/>
              </a:spcBef>
              <a:spcAft>
                <a:spcPts val="0"/>
              </a:spcAft>
            </a:pP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• Apertura de escenario de 11 m de ancho</a:t>
            </a:r>
          </a:p>
          <a:p>
            <a:pPr algn="l" rtl="0">
              <a:spcBef>
                <a:spcPts val="0"/>
              </a:spcBef>
              <a:spcAft>
                <a:spcPts val="0"/>
              </a:spcAft>
            </a:pP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• Altura del escenario: 6 m.</a:t>
            </a:r>
          </a:p>
          <a:p>
            <a:br>
              <a:rPr lang="es-ES" sz="1100" dirty="0"/>
            </a:br>
            <a:br>
              <a:rPr lang="es-ES" sz="1100" dirty="0"/>
            </a:br>
            <a:endParaRPr lang="es-ES" sz="1100" b="0" i="0" u="none" strike="noStrike" dirty="0">
              <a:effectLst/>
            </a:endParaRPr>
          </a:p>
        </p:txBody>
      </p:sp>
      <p:pic>
        <p:nvPicPr>
          <p:cNvPr id="2" name="Imagen 1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614A2A58-EB26-36F0-8D2E-9A5EE3D624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4981" y="5326038"/>
            <a:ext cx="1588657" cy="656823"/>
          </a:xfrm>
          <a:prstGeom prst="rect">
            <a:avLst/>
          </a:prstGeom>
        </p:spPr>
      </p:pic>
      <p:pic>
        <p:nvPicPr>
          <p:cNvPr id="7" name="Imagen 6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59C6AB2F-462C-EF13-1945-7F43736FAF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3712" y="1328526"/>
            <a:ext cx="3748503" cy="1081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1488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B1B8D94A-50FF-B9CF-AA4D-974E3F060144}"/>
              </a:ext>
            </a:extLst>
          </p:cNvPr>
          <p:cNvSpPr/>
          <p:nvPr/>
        </p:nvSpPr>
        <p:spPr>
          <a:xfrm>
            <a:off x="6858000" y="0"/>
            <a:ext cx="5334000" cy="367665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D4C5635F-569F-4EA7-A783-260931A541DD}"/>
              </a:ext>
            </a:extLst>
          </p:cNvPr>
          <p:cNvSpPr txBox="1"/>
          <p:nvPr/>
        </p:nvSpPr>
        <p:spPr>
          <a:xfrm>
            <a:off x="638969" y="2471566"/>
            <a:ext cx="2585494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0">
              <a:spcBef>
                <a:spcPts val="0"/>
              </a:spcBef>
              <a:spcAft>
                <a:spcPts val="0"/>
              </a:spcAft>
            </a:pP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Este impresionante salón con decorado mozárabe  es un lugar perfecto para tu exposición, cena y/o espectáculo en privado . Es uno de los espacios más amplios en el Palacio de Congresos de Marrakech con múltiples opciones y configuraciones posibles.</a:t>
            </a:r>
            <a:endParaRPr lang="es-ES" sz="1100" b="0" i="0" u="none" strike="noStrike" dirty="0">
              <a:effectLst/>
            </a:endParaRPr>
          </a:p>
        </p:txBody>
      </p:sp>
      <p:pic>
        <p:nvPicPr>
          <p:cNvPr id="17410" name="Picture 2">
            <a:extLst>
              <a:ext uri="{FF2B5EF4-FFF2-40B4-BE49-F238E27FC236}">
                <a16:creationId xmlns:a16="http://schemas.microsoft.com/office/drawing/2014/main" id="{B16CA119-CE38-667D-6135-41EEA8B0E4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8757" y="802704"/>
            <a:ext cx="7895431" cy="5267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n 5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63041890-A025-64F7-D15B-DF9F4004AC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4981" y="5326038"/>
            <a:ext cx="1588657" cy="656823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CFAFBA07-92DB-49CF-D7F1-0DF0C5928265}"/>
              </a:ext>
            </a:extLst>
          </p:cNvPr>
          <p:cNvSpPr txBox="1"/>
          <p:nvPr/>
        </p:nvSpPr>
        <p:spPr>
          <a:xfrm>
            <a:off x="638969" y="2129707"/>
            <a:ext cx="3879757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1200" i="1" dirty="0">
                <a:solidFill>
                  <a:srgbClr val="C00000"/>
                </a:solidFill>
                <a:latin typeface="Montserrat" pitchFamily="2" charset="77"/>
              </a:rPr>
              <a:t>SALA ROYAL</a:t>
            </a:r>
            <a:endParaRPr lang="es-ES_tradnl" sz="1200" i="1" dirty="0">
              <a:solidFill>
                <a:srgbClr val="C00000"/>
              </a:solidFill>
              <a:latin typeface="Montserrat" pitchFamily="2" charset="77"/>
            </a:endParaRPr>
          </a:p>
        </p:txBody>
      </p:sp>
      <p:pic>
        <p:nvPicPr>
          <p:cNvPr id="3" name="Imagen 2" descr="Texto&#10;&#10;Descripción generada automáticamente con confianza baja">
            <a:extLst>
              <a:ext uri="{FF2B5EF4-FFF2-40B4-BE49-F238E27FC236}">
                <a16:creationId xmlns:a16="http://schemas.microsoft.com/office/drawing/2014/main" id="{8A76F090-C0D1-FD70-3266-FABA93FAAF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597" y="1308847"/>
            <a:ext cx="2424185" cy="959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2585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B1B8D94A-50FF-B9CF-AA4D-974E3F060144}"/>
              </a:ext>
            </a:extLst>
          </p:cNvPr>
          <p:cNvSpPr/>
          <p:nvPr/>
        </p:nvSpPr>
        <p:spPr>
          <a:xfrm>
            <a:off x="6858000" y="0"/>
            <a:ext cx="5334000" cy="367665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9458" name="Picture 2">
            <a:extLst>
              <a:ext uri="{FF2B5EF4-FFF2-40B4-BE49-F238E27FC236}">
                <a16:creationId xmlns:a16="http://schemas.microsoft.com/office/drawing/2014/main" id="{061F563B-0B0E-F8A4-F6D7-829B4AE83C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27" t="8577" b="5862"/>
          <a:stretch/>
        </p:blipFill>
        <p:spPr bwMode="auto">
          <a:xfrm>
            <a:off x="3491345" y="731072"/>
            <a:ext cx="7822292" cy="5251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D4C5635F-569F-4EA7-A783-260931A541DD}"/>
              </a:ext>
            </a:extLst>
          </p:cNvPr>
          <p:cNvSpPr txBox="1"/>
          <p:nvPr/>
        </p:nvSpPr>
        <p:spPr>
          <a:xfrm>
            <a:off x="638969" y="2844327"/>
            <a:ext cx="2453147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Las dos salas de reuniones Fes 1 y Fes 2 están en la planta superior del palacio de congresos. Ambas salas cuentan con luz solar y se pueden dividir en 3 a su vez.  Las medidas son:</a:t>
            </a:r>
            <a:br>
              <a:rPr lang="es-ES" sz="1100" b="0" i="0" u="none" strike="noStrike" dirty="0">
                <a:solidFill>
                  <a:srgbClr val="000000"/>
                </a:solidFill>
                <a:effectLst/>
              </a:rPr>
            </a:br>
            <a:br>
              <a:rPr lang="es-ES" sz="1100" b="0" i="0" u="none" strike="noStrike" dirty="0">
                <a:solidFill>
                  <a:srgbClr val="000000"/>
                </a:solidFill>
                <a:effectLst/>
              </a:rPr>
            </a:br>
            <a:endParaRPr lang="es-ES" sz="1100" b="0" i="0" u="none" strike="noStrike" dirty="0">
              <a:solidFill>
                <a:srgbClr val="000000"/>
              </a:solidFill>
              <a:effectLst/>
            </a:endParaRP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Área: 256 metros cuadrados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Largo: 32m - Ancho: 8m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Altura 4.40m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br>
              <a:rPr lang="es-ES" sz="1100" b="0" i="0" u="none" strike="noStrike" dirty="0">
                <a:solidFill>
                  <a:srgbClr val="000000"/>
                </a:solidFill>
                <a:effectLst/>
              </a:rPr>
            </a:b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Configuraciones posibles :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280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pax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en estilo teatro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160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pax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en estilo escuela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80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pax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en “u”</a:t>
            </a:r>
          </a:p>
        </p:txBody>
      </p:sp>
      <p:pic>
        <p:nvPicPr>
          <p:cNvPr id="6" name="Imagen 5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63041890-A025-64F7-D15B-DF9F4004AC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4981" y="5215202"/>
            <a:ext cx="1588657" cy="656823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E049597B-4654-BF0D-1923-3D63766C0785}"/>
              </a:ext>
            </a:extLst>
          </p:cNvPr>
          <p:cNvSpPr txBox="1"/>
          <p:nvPr/>
        </p:nvSpPr>
        <p:spPr>
          <a:xfrm>
            <a:off x="638969" y="2472798"/>
            <a:ext cx="2298195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1200" i="1" dirty="0">
                <a:solidFill>
                  <a:srgbClr val="C00000"/>
                </a:solidFill>
                <a:latin typeface="Montserrat" pitchFamily="2" charset="77"/>
              </a:rPr>
              <a:t>SALA FEZ Y FEZ 2</a:t>
            </a:r>
            <a:endParaRPr lang="es-ES_tradnl" sz="1200" i="1" dirty="0">
              <a:solidFill>
                <a:srgbClr val="C00000"/>
              </a:solidFill>
              <a:latin typeface="Montserrat" pitchFamily="2" charset="77"/>
            </a:endParaRPr>
          </a:p>
        </p:txBody>
      </p:sp>
      <p:pic>
        <p:nvPicPr>
          <p:cNvPr id="9" name="Imagen 8" descr="Texto&#10;&#10;Descripción generada automáticamente con confianza baja">
            <a:extLst>
              <a:ext uri="{FF2B5EF4-FFF2-40B4-BE49-F238E27FC236}">
                <a16:creationId xmlns:a16="http://schemas.microsoft.com/office/drawing/2014/main" id="{983D5F4B-D654-23BE-8A7B-2E88AC18EC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321" y="1682448"/>
            <a:ext cx="2415128" cy="955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4730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B1B8D94A-50FF-B9CF-AA4D-974E3F060144}"/>
              </a:ext>
            </a:extLst>
          </p:cNvPr>
          <p:cNvSpPr/>
          <p:nvPr/>
        </p:nvSpPr>
        <p:spPr>
          <a:xfrm>
            <a:off x="6858000" y="0"/>
            <a:ext cx="5334000" cy="367665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1506" name="Picture 2">
            <a:extLst>
              <a:ext uri="{FF2B5EF4-FFF2-40B4-BE49-F238E27FC236}">
                <a16:creationId xmlns:a16="http://schemas.microsoft.com/office/drawing/2014/main" id="{440BD0D4-3CDB-3588-2F60-D69542DF86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13" t="9362" r="4483" b="12780"/>
          <a:stretch/>
        </p:blipFill>
        <p:spPr bwMode="auto">
          <a:xfrm>
            <a:off x="3713018" y="731071"/>
            <a:ext cx="7601900" cy="5340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D4C5635F-569F-4EA7-A783-260931A541DD}"/>
              </a:ext>
            </a:extLst>
          </p:cNvPr>
          <p:cNvSpPr txBox="1"/>
          <p:nvPr/>
        </p:nvSpPr>
        <p:spPr>
          <a:xfrm>
            <a:off x="791644" y="2424358"/>
            <a:ext cx="2453147" cy="3647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>
              <a:spcBef>
                <a:spcPts val="0"/>
              </a:spcBef>
              <a:spcAft>
                <a:spcPts val="0"/>
              </a:spcAft>
            </a:pP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El Palacio de Congresos de </a:t>
            </a:r>
            <a:r>
              <a:rPr lang="es-ES" sz="1100" b="0" i="1" u="none" strike="noStrike" dirty="0">
                <a:solidFill>
                  <a:srgbClr val="000000"/>
                </a:solidFill>
                <a:effectLst/>
              </a:rPr>
              <a:t>MOVENPICK MANSOUR EDDAHBI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alberga espacios perfectamente acondicionados ideales para reuniones:</a:t>
            </a:r>
          </a:p>
          <a:p>
            <a:pPr algn="l" rtl="0">
              <a:spcBef>
                <a:spcPts val="0"/>
              </a:spcBef>
              <a:spcAft>
                <a:spcPts val="0"/>
              </a:spcAft>
            </a:pPr>
            <a:br>
              <a:rPr lang="es-ES" sz="1100" b="0" i="0" u="none" strike="noStrike" dirty="0">
                <a:solidFill>
                  <a:srgbClr val="000000"/>
                </a:solidFill>
                <a:effectLst/>
              </a:rPr>
            </a:br>
            <a:r>
              <a:rPr lang="es-ES" sz="1100" b="1" i="0" u="sng" strike="noStrike" dirty="0">
                <a:solidFill>
                  <a:srgbClr val="000000"/>
                </a:solidFill>
                <a:effectLst/>
              </a:rPr>
              <a:t>REDA</a:t>
            </a:r>
            <a:endParaRPr lang="es-ES" sz="1100" b="0" i="0" u="none" strike="noStrike" dirty="0">
              <a:solidFill>
                <a:srgbClr val="000000"/>
              </a:solidFill>
              <a:effectLst/>
            </a:endParaRPr>
          </a:p>
          <a:p>
            <a:pPr algn="l" rtl="0">
              <a:spcBef>
                <a:spcPts val="0"/>
              </a:spcBef>
              <a:spcAft>
                <a:spcPts val="0"/>
              </a:spcAft>
            </a:pP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5 salas de conferencias de </a:t>
            </a:r>
            <a:r>
              <a:rPr lang="es-ES" sz="1100" b="1" i="0" u="none" strike="noStrike" dirty="0">
                <a:solidFill>
                  <a:srgbClr val="000000"/>
                </a:solidFill>
                <a:effectLst/>
              </a:rPr>
              <a:t>69m</a:t>
            </a:r>
            <a:r>
              <a:rPr lang="es-ES" sz="1100" b="1" i="0" u="none" strike="noStrike" baseline="30000" dirty="0">
                <a:solidFill>
                  <a:srgbClr val="000000"/>
                </a:solidFill>
                <a:effectLst/>
              </a:rPr>
              <a:t>2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cada una, situadas una junto a la otra. Pueden alojar hasta </a:t>
            </a:r>
            <a:r>
              <a:rPr lang="es-ES" sz="1100" b="1" i="0" u="none" strike="noStrike" dirty="0">
                <a:solidFill>
                  <a:srgbClr val="000000"/>
                </a:solidFill>
                <a:effectLst/>
              </a:rPr>
              <a:t>55 personas 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cada una en estilo teatro y 30 en estilo escuela, lo que permite una gran optimización del espacio.</a:t>
            </a:r>
          </a:p>
          <a:p>
            <a:pPr algn="l" rtl="0">
              <a:spcBef>
                <a:spcPts val="0"/>
              </a:spcBef>
              <a:spcAft>
                <a:spcPts val="0"/>
              </a:spcAft>
            </a:pPr>
            <a:br>
              <a:rPr lang="es-ES" sz="1100" b="0" i="0" u="none" strike="noStrike" dirty="0">
                <a:solidFill>
                  <a:srgbClr val="000000"/>
                </a:solidFill>
                <a:effectLst/>
              </a:rPr>
            </a:br>
            <a:r>
              <a:rPr lang="es-ES" sz="1100" b="1" i="0" u="sng" strike="noStrike" dirty="0">
                <a:solidFill>
                  <a:srgbClr val="000000"/>
                </a:solidFill>
                <a:effectLst/>
              </a:rPr>
              <a:t>KARAM</a:t>
            </a:r>
            <a:endParaRPr lang="es-ES" sz="1100" b="0" i="0" u="none" strike="noStrike" dirty="0">
              <a:solidFill>
                <a:srgbClr val="000000"/>
              </a:solidFill>
              <a:effectLst/>
            </a:endParaRPr>
          </a:p>
          <a:p>
            <a:pPr algn="l" rtl="0">
              <a:spcBef>
                <a:spcPts val="0"/>
              </a:spcBef>
              <a:spcAft>
                <a:spcPts val="0"/>
              </a:spcAft>
            </a:pP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Pueden albergar hasta </a:t>
            </a:r>
            <a:r>
              <a:rPr lang="es-ES" sz="1100" b="1" i="0" u="none" strike="noStrike" dirty="0">
                <a:solidFill>
                  <a:srgbClr val="000000"/>
                </a:solidFill>
                <a:effectLst/>
              </a:rPr>
              <a:t>100 personas 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cada una en estilo teatro y </a:t>
            </a:r>
            <a:r>
              <a:rPr lang="es-ES" sz="1100" b="1" i="0" u="none" strike="noStrike" dirty="0">
                <a:solidFill>
                  <a:srgbClr val="000000"/>
                </a:solidFill>
                <a:effectLst/>
              </a:rPr>
              <a:t>55 personas 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en escuela.</a:t>
            </a:r>
          </a:p>
          <a:p>
            <a:pPr algn="l" rtl="0">
              <a:spcBef>
                <a:spcPts val="0"/>
              </a:spcBef>
              <a:spcAft>
                <a:spcPts val="0"/>
              </a:spcAft>
            </a:pP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Poseen escenario integrado</a:t>
            </a:r>
          </a:p>
          <a:p>
            <a:br>
              <a:rPr lang="es-ES" sz="1100" dirty="0"/>
            </a:br>
            <a:br>
              <a:rPr lang="es-ES" sz="1100" dirty="0"/>
            </a:br>
            <a:endParaRPr lang="es-ES" sz="1100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6" name="Imagen 5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63041890-A025-64F7-D15B-DF9F4004AC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5836" y="5303851"/>
            <a:ext cx="1588657" cy="656823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1FFA2FE4-762E-3DE7-F729-99FB490EF9E5}"/>
              </a:ext>
            </a:extLst>
          </p:cNvPr>
          <p:cNvSpPr txBox="1"/>
          <p:nvPr/>
        </p:nvSpPr>
        <p:spPr>
          <a:xfrm>
            <a:off x="791644" y="2028398"/>
            <a:ext cx="2372085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1200" i="1" dirty="0">
                <a:solidFill>
                  <a:srgbClr val="C00000"/>
                </a:solidFill>
                <a:latin typeface="Montserrat" pitchFamily="2" charset="77"/>
              </a:rPr>
              <a:t>SALAS REDA Y KARAM</a:t>
            </a:r>
            <a:endParaRPr lang="es-ES_tradnl" sz="1200" i="1" dirty="0">
              <a:solidFill>
                <a:srgbClr val="C00000"/>
              </a:solidFill>
              <a:latin typeface="Montserrat" pitchFamily="2" charset="77"/>
            </a:endParaRPr>
          </a:p>
        </p:txBody>
      </p:sp>
      <p:pic>
        <p:nvPicPr>
          <p:cNvPr id="9" name="Imagen 8" descr="Texto&#10;&#10;Descripción generada automáticamente con confianza baja">
            <a:extLst>
              <a:ext uri="{FF2B5EF4-FFF2-40B4-BE49-F238E27FC236}">
                <a16:creationId xmlns:a16="http://schemas.microsoft.com/office/drawing/2014/main" id="{7FC8C17A-7862-22ED-80AA-409C59AA58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277" y="1219199"/>
            <a:ext cx="2512612" cy="994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9525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n que contiene interior, tabla, cuarto, ventana&#10;&#10;Descripción generada automáticamente">
            <a:extLst>
              <a:ext uri="{FF2B5EF4-FFF2-40B4-BE49-F238E27FC236}">
                <a16:creationId xmlns:a16="http://schemas.microsoft.com/office/drawing/2014/main" id="{C11BE3D8-93E6-ADBD-B417-4104C20C64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75" b="4965"/>
          <a:stretch/>
        </p:blipFill>
        <p:spPr bwMode="auto">
          <a:xfrm>
            <a:off x="0" y="-1"/>
            <a:ext cx="12191999" cy="6840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20F66BEF-0CB2-67A5-0CB0-CBDBA0A712DE}"/>
              </a:ext>
            </a:extLst>
          </p:cNvPr>
          <p:cNvSpPr/>
          <p:nvPr/>
        </p:nvSpPr>
        <p:spPr>
          <a:xfrm>
            <a:off x="0" y="-17512"/>
            <a:ext cx="12192000" cy="6858000"/>
          </a:xfrm>
          <a:prstGeom prst="rect">
            <a:avLst/>
          </a:prstGeom>
          <a:solidFill>
            <a:srgbClr val="C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3" name="Imagen 2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CE788304-C488-F7DA-972A-AF59FD56EA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4382" y="5640159"/>
            <a:ext cx="2903235" cy="1200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30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ángulo 19">
            <a:extLst>
              <a:ext uri="{FF2B5EF4-FFF2-40B4-BE49-F238E27FC236}">
                <a16:creationId xmlns:a16="http://schemas.microsoft.com/office/drawing/2014/main" id="{C85D5381-3B23-420E-FE2D-D5A6E938C02D}"/>
              </a:ext>
            </a:extLst>
          </p:cNvPr>
          <p:cNvSpPr/>
          <p:nvPr/>
        </p:nvSpPr>
        <p:spPr>
          <a:xfrm>
            <a:off x="6376964" y="-1040"/>
            <a:ext cx="5815036" cy="3915177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CuadroTexto 1"/>
          <p:cNvSpPr txBox="1"/>
          <p:nvPr/>
        </p:nvSpPr>
        <p:spPr>
          <a:xfrm>
            <a:off x="852088" y="2073811"/>
            <a:ext cx="2681965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>
              <a:spcBef>
                <a:spcPts val="0"/>
              </a:spcBef>
              <a:spcAft>
                <a:spcPts val="0"/>
              </a:spcAft>
            </a:pP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En pleno corazón de Marrakech, en el distrito del famoso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Hivernage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, a tan solo 4km del aeropuerto y 10 minutos de La Medina, se alza este majestuoso hotel de </a:t>
            </a:r>
            <a:r>
              <a:rPr lang="es-ES" sz="1100" b="1" i="0" u="none" strike="noStrike" dirty="0">
                <a:solidFill>
                  <a:srgbClr val="000000"/>
                </a:solidFill>
                <a:effectLst/>
              </a:rPr>
              <a:t>503 habitaciones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.</a:t>
            </a:r>
          </a:p>
          <a:p>
            <a:pPr algn="l" rtl="0">
              <a:spcBef>
                <a:spcPts val="0"/>
              </a:spcBef>
              <a:spcAft>
                <a:spcPts val="0"/>
              </a:spcAft>
            </a:pPr>
            <a:br>
              <a:rPr lang="es-ES" sz="1100" b="0" i="0" u="none" strike="noStrike" dirty="0">
                <a:solidFill>
                  <a:srgbClr val="000000"/>
                </a:solidFill>
                <a:effectLst/>
              </a:rPr>
            </a:b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Este hotel se inspira en </a:t>
            </a:r>
            <a:r>
              <a:rPr lang="es-ES" sz="1100" b="1" i="0" u="none" strike="noStrike" dirty="0">
                <a:solidFill>
                  <a:srgbClr val="000000"/>
                </a:solidFill>
                <a:effectLst/>
              </a:rPr>
              <a:t>Ahmed Al </a:t>
            </a:r>
            <a:r>
              <a:rPr lang="es-ES" sz="1100" b="1" i="0" u="none" strike="noStrike" dirty="0" err="1">
                <a:solidFill>
                  <a:srgbClr val="000000"/>
                </a:solidFill>
                <a:effectLst/>
              </a:rPr>
              <a:t>Mansour</a:t>
            </a:r>
            <a:r>
              <a:rPr lang="es-ES" sz="1100" b="1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s-ES" sz="1100" b="1" i="0" u="none" strike="noStrike" dirty="0" err="1">
                <a:solidFill>
                  <a:srgbClr val="000000"/>
                </a:solidFill>
                <a:effectLst/>
              </a:rPr>
              <a:t>Eddahbi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, sultán de la dinastía de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Saadi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, que propulsó a Marrakech a nuevas alturas culturales.</a:t>
            </a:r>
          </a:p>
          <a:p>
            <a:pPr algn="just" rtl="0">
              <a:spcBef>
                <a:spcPts val="0"/>
              </a:spcBef>
              <a:spcAft>
                <a:spcPts val="0"/>
              </a:spcAft>
            </a:pPr>
            <a:br>
              <a:rPr lang="es-ES" sz="1100" b="0" i="0" u="none" strike="noStrike" dirty="0">
                <a:solidFill>
                  <a:srgbClr val="000000"/>
                </a:solidFill>
                <a:effectLst/>
              </a:rPr>
            </a:br>
            <a:r>
              <a:rPr lang="es-ES" sz="1100" b="1" i="0" u="none" strike="noStrike" dirty="0">
                <a:solidFill>
                  <a:srgbClr val="000000"/>
                </a:solidFill>
                <a:effectLst/>
              </a:rPr>
              <a:t>503 HABITACIONES</a:t>
            </a:r>
            <a:endParaRPr lang="es-ES" sz="1100" b="0" i="0" u="none" strike="noStrike" dirty="0">
              <a:solidFill>
                <a:srgbClr val="000000"/>
              </a:solidFill>
              <a:effectLst/>
            </a:endParaRPr>
          </a:p>
          <a:p>
            <a:br>
              <a:rPr lang="es-ES" sz="1100" dirty="0"/>
            </a:br>
            <a:br>
              <a:rPr lang="es-ES" sz="1100" dirty="0"/>
            </a:br>
            <a:endParaRPr lang="es-ES" sz="11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0B61E97-9EDA-FEE4-C8A5-DB8FD97D24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4289" y="914400"/>
            <a:ext cx="7135623" cy="4754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n 3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B65F4132-03AA-8572-B28C-E7BA6839EF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88365" y="4904991"/>
            <a:ext cx="1588657" cy="656823"/>
          </a:xfrm>
          <a:prstGeom prst="rect">
            <a:avLst/>
          </a:prstGeom>
        </p:spPr>
      </p:pic>
      <p:pic>
        <p:nvPicPr>
          <p:cNvPr id="6" name="Imagen 5" descr="Logotipo&#10;&#10;Descripción generada automáticamente">
            <a:extLst>
              <a:ext uri="{FF2B5EF4-FFF2-40B4-BE49-F238E27FC236}">
                <a16:creationId xmlns:a16="http://schemas.microsoft.com/office/drawing/2014/main" id="{E90A011E-B288-E471-8A9A-96F04DAC77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6278" y="1344703"/>
            <a:ext cx="2725189" cy="800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2863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7AB60FBF-2746-DF71-3AF5-56E0E44B69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 bwMode="auto">
          <a:xfrm>
            <a:off x="-5635" y="0"/>
            <a:ext cx="1219763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ángulo 11">
            <a:extLst>
              <a:ext uri="{FF2B5EF4-FFF2-40B4-BE49-F238E27FC236}">
                <a16:creationId xmlns:a16="http://schemas.microsoft.com/office/drawing/2014/main" id="{286AFE09-2FC4-6485-BF99-7BE1C81CDF6F}"/>
              </a:ext>
            </a:extLst>
          </p:cNvPr>
          <p:cNvSpPr/>
          <p:nvPr/>
        </p:nvSpPr>
        <p:spPr>
          <a:xfrm>
            <a:off x="8038768" y="5199529"/>
            <a:ext cx="3711387" cy="103905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3" name="Imagen 2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E2944FB1-A7DF-4ADC-0413-BF4B6FE0B3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045" y="211071"/>
            <a:ext cx="1588657" cy="656823"/>
          </a:xfrm>
          <a:prstGeom prst="rect">
            <a:avLst/>
          </a:prstGeom>
        </p:spPr>
      </p:pic>
      <p:pic>
        <p:nvPicPr>
          <p:cNvPr id="4" name="Imagen 3" descr="Texto&#10;&#10;Descripción generada automáticamente">
            <a:extLst>
              <a:ext uri="{FF2B5EF4-FFF2-40B4-BE49-F238E27FC236}">
                <a16:creationId xmlns:a16="http://schemas.microsoft.com/office/drawing/2014/main" id="{143BB68B-9226-FA2D-820D-DF4D7742490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941" t="21809" r="51715" b="25559"/>
          <a:stretch/>
        </p:blipFill>
        <p:spPr>
          <a:xfrm>
            <a:off x="8002911" y="5237207"/>
            <a:ext cx="3639671" cy="909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0514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>
            <a:extLst>
              <a:ext uri="{FF2B5EF4-FFF2-40B4-BE49-F238E27FC236}">
                <a16:creationId xmlns:a16="http://schemas.microsoft.com/office/drawing/2014/main" id="{48CCBFD2-840E-444A-9FB5-CB3E0BFF1362}"/>
              </a:ext>
            </a:extLst>
          </p:cNvPr>
          <p:cNvSpPr/>
          <p:nvPr/>
        </p:nvSpPr>
        <p:spPr>
          <a:xfrm>
            <a:off x="6919785" y="0"/>
            <a:ext cx="5272216" cy="3978876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141B58A6-9058-403C-AC52-7E3CBE320152}"/>
              </a:ext>
            </a:extLst>
          </p:cNvPr>
          <p:cNvSpPr txBox="1"/>
          <p:nvPr/>
        </p:nvSpPr>
        <p:spPr>
          <a:xfrm>
            <a:off x="988540" y="2684632"/>
            <a:ext cx="2837502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0">
              <a:spcBef>
                <a:spcPts val="0"/>
              </a:spcBef>
              <a:spcAft>
                <a:spcPts val="0"/>
              </a:spcAft>
            </a:pPr>
            <a:r>
              <a:rPr lang="es-ES" sz="11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Disfruta de una agradable estancia en una de las 503 habitaciones con televisión LCD. </a:t>
            </a:r>
          </a:p>
          <a:p>
            <a:pPr algn="just" rtl="0">
              <a:spcBef>
                <a:spcPts val="0"/>
              </a:spcBef>
              <a:spcAft>
                <a:spcPts val="0"/>
              </a:spcAft>
            </a:pPr>
            <a:br>
              <a:rPr lang="es-ES" sz="11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s-ES" sz="11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Mantén el contacto con los tuyos gracias a la conexión a Internet wifi gratis. </a:t>
            </a:r>
          </a:p>
          <a:p>
            <a:pPr algn="just" rtl="0">
              <a:spcBef>
                <a:spcPts val="0"/>
              </a:spcBef>
              <a:spcAft>
                <a:spcPts val="0"/>
              </a:spcAft>
            </a:pPr>
            <a:br>
              <a:rPr lang="es-ES" sz="11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s-ES" sz="11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Entre las comodidades, se incluyen teléfono y caja fuerte, además de un servicio de limpieza disponible todos los días.</a:t>
            </a:r>
          </a:p>
          <a:p>
            <a:pPr algn="just" rtl="0">
              <a:spcBef>
                <a:spcPts val="0"/>
              </a:spcBef>
              <a:spcAft>
                <a:spcPts val="0"/>
              </a:spcAft>
            </a:pPr>
            <a:br>
              <a:rPr lang="es-ES" sz="11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s-ES" sz="11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503 HABITACIONES</a:t>
            </a:r>
            <a:endParaRPr lang="es-ES" sz="1100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br>
              <a:rPr lang="es-ES" sz="11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s-ES" sz="11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s-ES" sz="1100" b="1" dirty="0">
              <a:solidFill>
                <a:srgbClr val="000000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D6BCB9F5-E0B6-2C77-6EF9-D6F8384DE0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9" t="-480" r="21495" b="384"/>
          <a:stretch/>
        </p:blipFill>
        <p:spPr bwMode="auto">
          <a:xfrm>
            <a:off x="4363524" y="702594"/>
            <a:ext cx="7050433" cy="5024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n 2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9EE26096-0C74-77C8-FA97-10E041EBCF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49325" y="4904991"/>
            <a:ext cx="1588657" cy="656823"/>
          </a:xfrm>
          <a:prstGeom prst="rect">
            <a:avLst/>
          </a:prstGeom>
        </p:spPr>
      </p:pic>
      <p:pic>
        <p:nvPicPr>
          <p:cNvPr id="4" name="Imagen 3" descr="Imagen que contiene Interfaz de usuario gráfica&#10;&#10;Descripción generada automáticamente">
            <a:extLst>
              <a:ext uri="{FF2B5EF4-FFF2-40B4-BE49-F238E27FC236}">
                <a16:creationId xmlns:a16="http://schemas.microsoft.com/office/drawing/2014/main" id="{6914AFCC-9FE9-6343-A8B1-C3B9E1FE94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1824" y="1846432"/>
            <a:ext cx="3441700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387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0A602A86-C6C3-9A35-37C3-E157F8D7B5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" t="7840" r="11" b="7840"/>
          <a:stretch/>
        </p:blipFill>
        <p:spPr bwMode="auto">
          <a:xfrm>
            <a:off x="0" y="1"/>
            <a:ext cx="1219060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E6B5416B-C56A-51C3-692E-4F45623C2DE8}"/>
              </a:ext>
            </a:extLst>
          </p:cNvPr>
          <p:cNvSpPr/>
          <p:nvPr/>
        </p:nvSpPr>
        <p:spPr>
          <a:xfrm>
            <a:off x="7446496" y="5099005"/>
            <a:ext cx="3575538" cy="12573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3" name="Imagen 2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1A5D3E8C-5FB6-CC0F-695E-265FD11EC6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159120"/>
            <a:ext cx="1588657" cy="656823"/>
          </a:xfrm>
          <a:prstGeom prst="rect">
            <a:avLst/>
          </a:prstGeom>
        </p:spPr>
      </p:pic>
      <p:pic>
        <p:nvPicPr>
          <p:cNvPr id="4" name="Imagen 3" descr="Texto&#10;&#10;Descripción generada automáticamente">
            <a:extLst>
              <a:ext uri="{FF2B5EF4-FFF2-40B4-BE49-F238E27FC236}">
                <a16:creationId xmlns:a16="http://schemas.microsoft.com/office/drawing/2014/main" id="{C0568D05-0BDD-DB08-63D0-653C6B04A08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815" t="17123" r="52192" b="26598"/>
          <a:stretch/>
        </p:blipFill>
        <p:spPr>
          <a:xfrm>
            <a:off x="7611653" y="5171844"/>
            <a:ext cx="3245223" cy="1039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7998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B1B8D94A-50FF-B9CF-AA4D-974E3F060144}"/>
              </a:ext>
            </a:extLst>
          </p:cNvPr>
          <p:cNvSpPr/>
          <p:nvPr/>
        </p:nvSpPr>
        <p:spPr>
          <a:xfrm>
            <a:off x="6858000" y="0"/>
            <a:ext cx="5334000" cy="367665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A39C03F0-B1D2-FA11-0866-23B9D4CED4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72" t="2787" r="8670" b="1939"/>
          <a:stretch/>
        </p:blipFill>
        <p:spPr bwMode="auto">
          <a:xfrm>
            <a:off x="3564445" y="886618"/>
            <a:ext cx="7711187" cy="4844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49C70809-F38C-F4CE-CB61-C1FACEF3BAA8}"/>
              </a:ext>
            </a:extLst>
          </p:cNvPr>
          <p:cNvSpPr/>
          <p:nvPr/>
        </p:nvSpPr>
        <p:spPr>
          <a:xfrm>
            <a:off x="916367" y="4275681"/>
            <a:ext cx="4354879" cy="1206846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" name="Imagen 1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01C40B99-B80E-EA69-358F-AED67A4D90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86975" y="5014692"/>
            <a:ext cx="1588657" cy="656823"/>
          </a:xfrm>
          <a:prstGeom prst="rect">
            <a:avLst/>
          </a:prstGeom>
        </p:spPr>
      </p:pic>
      <p:pic>
        <p:nvPicPr>
          <p:cNvPr id="6" name="Imagen 5" descr="Imagen que contiene botella, firmar, parada, camioneta&#10;&#10;Descripción generada automáticamente">
            <a:extLst>
              <a:ext uri="{FF2B5EF4-FFF2-40B4-BE49-F238E27FC236}">
                <a16:creationId xmlns:a16="http://schemas.microsoft.com/office/drawing/2014/main" id="{812877F9-2D29-124C-C276-4614119A4F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118" y="2141523"/>
            <a:ext cx="2237140" cy="927312"/>
          </a:xfrm>
          <a:prstGeom prst="rect">
            <a:avLst/>
          </a:prstGeom>
        </p:spPr>
      </p:pic>
      <p:pic>
        <p:nvPicPr>
          <p:cNvPr id="10" name="Imagen 9" descr="Texto&#10;&#10;Descripción generada automáticamente con confianza media">
            <a:extLst>
              <a:ext uri="{FF2B5EF4-FFF2-40B4-BE49-F238E27FC236}">
                <a16:creationId xmlns:a16="http://schemas.microsoft.com/office/drawing/2014/main" id="{46B8D21E-DA8E-C44A-F2F0-2C38E60FF23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6094" r="52144" b="23071"/>
          <a:stretch/>
        </p:blipFill>
        <p:spPr>
          <a:xfrm>
            <a:off x="840145" y="4248926"/>
            <a:ext cx="4507321" cy="1206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425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B1B8D94A-50FF-B9CF-AA4D-974E3F060144}"/>
              </a:ext>
            </a:extLst>
          </p:cNvPr>
          <p:cNvSpPr/>
          <p:nvPr/>
        </p:nvSpPr>
        <p:spPr>
          <a:xfrm>
            <a:off x="7502994" y="0"/>
            <a:ext cx="4689005" cy="367665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6" name="Imagen 5" descr="Texto&#10;&#10;Descripción generada automáticamente con confianza media">
            <a:extLst>
              <a:ext uri="{FF2B5EF4-FFF2-40B4-BE49-F238E27FC236}">
                <a16:creationId xmlns:a16="http://schemas.microsoft.com/office/drawing/2014/main" id="{C128F889-47A8-FD66-DE49-8FB65161E9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92239" y="5252045"/>
            <a:ext cx="1320301" cy="654603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EFDE183E-207E-3DE1-A6BE-CCCBDA8CBA12}"/>
              </a:ext>
            </a:extLst>
          </p:cNvPr>
          <p:cNvSpPr txBox="1"/>
          <p:nvPr/>
        </p:nvSpPr>
        <p:spPr>
          <a:xfrm>
            <a:off x="819371" y="2654916"/>
            <a:ext cx="2535528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El MOVENPICK alberga espacios perfectamente acondicionados ideales para reuniones, eventos y conferencias. Además, de ofrece una entrada exclusiva para grupos, el palacio de congresos alberga más 5600m2 dedicados a que tu reunión sea única.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s-ES" sz="1100" b="0" i="0" u="none" strike="noStrike" dirty="0">
              <a:solidFill>
                <a:srgbClr val="000000"/>
              </a:solidFill>
              <a:effectLst/>
            </a:endParaRP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2 Auditorios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1 Gran salón Royal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2 Salas sub plenarias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16 Salas de descanso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Una sala de registro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Más de 3 000 m2 para</a:t>
            </a:r>
            <a:br>
              <a:rPr lang="es-ES" sz="1100" b="0" i="0" u="none" strike="noStrike" dirty="0">
                <a:solidFill>
                  <a:srgbClr val="000000"/>
                </a:solidFill>
                <a:effectLst/>
              </a:rPr>
            </a:b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exposición en puertas.</a:t>
            </a: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04B32239-8040-FD40-E250-46B608BD9E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9" t="1327" r="21197"/>
          <a:stretch/>
        </p:blipFill>
        <p:spPr bwMode="auto">
          <a:xfrm>
            <a:off x="3848173" y="668340"/>
            <a:ext cx="7582593" cy="5238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n 2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5C89903B-0981-3D3B-A4F0-EC1B34E170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11038" y="5144982"/>
            <a:ext cx="1588657" cy="656823"/>
          </a:xfrm>
          <a:prstGeom prst="rect">
            <a:avLst/>
          </a:prstGeom>
        </p:spPr>
      </p:pic>
      <p:pic>
        <p:nvPicPr>
          <p:cNvPr id="4" name="Imagen 3" descr="Texto&#10;&#10;Descripción generada automáticamente con confianza baja">
            <a:extLst>
              <a:ext uri="{FF2B5EF4-FFF2-40B4-BE49-F238E27FC236}">
                <a16:creationId xmlns:a16="http://schemas.microsoft.com/office/drawing/2014/main" id="{06B740E0-F9D1-93E9-66B4-51825C3127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8752" y="1344705"/>
            <a:ext cx="2739567" cy="1084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9000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B1B8D94A-50FF-B9CF-AA4D-974E3F060144}"/>
              </a:ext>
            </a:extLst>
          </p:cNvPr>
          <p:cNvSpPr/>
          <p:nvPr/>
        </p:nvSpPr>
        <p:spPr>
          <a:xfrm>
            <a:off x="7502994" y="0"/>
            <a:ext cx="4689005" cy="367665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6" name="Imagen 5" descr="Texto&#10;&#10;Descripción generada automáticamente con confianza media">
            <a:extLst>
              <a:ext uri="{FF2B5EF4-FFF2-40B4-BE49-F238E27FC236}">
                <a16:creationId xmlns:a16="http://schemas.microsoft.com/office/drawing/2014/main" id="{C128F889-47A8-FD66-DE49-8FB65161E9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32556" y="5384690"/>
            <a:ext cx="1320301" cy="654603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FAC1FC0E-DE09-A4B7-C2D0-D87E14B2E880}"/>
              </a:ext>
            </a:extLst>
          </p:cNvPr>
          <p:cNvSpPr txBox="1"/>
          <p:nvPr/>
        </p:nvSpPr>
        <p:spPr>
          <a:xfrm>
            <a:off x="649998" y="2064265"/>
            <a:ext cx="3879757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1200" i="1" u="none" strike="noStrike" dirty="0">
                <a:solidFill>
                  <a:srgbClr val="C00000"/>
                </a:solidFill>
                <a:effectLst/>
                <a:latin typeface="Montserrat" pitchFamily="2" charset="77"/>
              </a:rPr>
              <a:t>MANSOUR EDDAHBI </a:t>
            </a:r>
            <a:endParaRPr lang="es-ES_tradnl" sz="1200" i="1" dirty="0">
              <a:solidFill>
                <a:srgbClr val="C00000"/>
              </a:solidFill>
              <a:latin typeface="Montserrat" pitchFamily="2" charset="77"/>
            </a:endParaRPr>
          </a:p>
        </p:txBody>
      </p:sp>
      <p:pic>
        <p:nvPicPr>
          <p:cNvPr id="9218" name="Picture 2" descr="Imagen que contiene edificio, grande, llenado, calle&#10;&#10;Descripción generada automáticamente">
            <a:extLst>
              <a:ext uri="{FF2B5EF4-FFF2-40B4-BE49-F238E27FC236}">
                <a16:creationId xmlns:a16="http://schemas.microsoft.com/office/drawing/2014/main" id="{288D7518-88F1-AF6A-297F-C4218E5AB5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6" r="16803" b="2313"/>
          <a:stretch/>
        </p:blipFill>
        <p:spPr bwMode="auto">
          <a:xfrm>
            <a:off x="2718115" y="818707"/>
            <a:ext cx="8654670" cy="4632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0369603D-E7B1-F818-99AC-1099764EF1B5}"/>
              </a:ext>
            </a:extLst>
          </p:cNvPr>
          <p:cNvSpPr/>
          <p:nvPr/>
        </p:nvSpPr>
        <p:spPr>
          <a:xfrm>
            <a:off x="717031" y="4853172"/>
            <a:ext cx="3441312" cy="111901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7" name="Imagen 6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BB681610-30FE-A6B7-0058-83FF632366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97589" y="4755858"/>
            <a:ext cx="1588657" cy="656823"/>
          </a:xfrm>
          <a:prstGeom prst="rect">
            <a:avLst/>
          </a:prstGeom>
        </p:spPr>
      </p:pic>
      <p:pic>
        <p:nvPicPr>
          <p:cNvPr id="8" name="Imagen 7" descr="Texto&#10;&#10;Descripción generada automáticamente con confianza baja">
            <a:extLst>
              <a:ext uri="{FF2B5EF4-FFF2-40B4-BE49-F238E27FC236}">
                <a16:creationId xmlns:a16="http://schemas.microsoft.com/office/drawing/2014/main" id="{8AE00862-E608-6643-1D6F-920FC49637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6305" y="1341867"/>
            <a:ext cx="2255503" cy="892603"/>
          </a:xfrm>
          <a:prstGeom prst="rect">
            <a:avLst/>
          </a:prstGeom>
        </p:spPr>
      </p:pic>
      <p:pic>
        <p:nvPicPr>
          <p:cNvPr id="13" name="Imagen 12" descr="Texto&#10;&#10;Descripción generada automáticamente">
            <a:extLst>
              <a:ext uri="{FF2B5EF4-FFF2-40B4-BE49-F238E27FC236}">
                <a16:creationId xmlns:a16="http://schemas.microsoft.com/office/drawing/2014/main" id="{3431656B-F28E-E3AF-5152-96AFFF9BCD9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9966" t="16762" r="51355" b="23524"/>
          <a:stretch/>
        </p:blipFill>
        <p:spPr>
          <a:xfrm>
            <a:off x="760299" y="4853172"/>
            <a:ext cx="3441313" cy="1119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4365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B1B8D94A-50FF-B9CF-AA4D-974E3F060144}"/>
              </a:ext>
            </a:extLst>
          </p:cNvPr>
          <p:cNvSpPr/>
          <p:nvPr/>
        </p:nvSpPr>
        <p:spPr>
          <a:xfrm>
            <a:off x="6858000" y="0"/>
            <a:ext cx="5334000" cy="367665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6" name="Imagen 5" descr="Texto&#10;&#10;Descripción generada automáticamente con confianza media">
            <a:extLst>
              <a:ext uri="{FF2B5EF4-FFF2-40B4-BE49-F238E27FC236}">
                <a16:creationId xmlns:a16="http://schemas.microsoft.com/office/drawing/2014/main" id="{C128F889-47A8-FD66-DE49-8FB65161E9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37809" y="4992623"/>
            <a:ext cx="1320301" cy="654603"/>
          </a:xfrm>
          <a:prstGeom prst="rect">
            <a:avLst/>
          </a:prstGeom>
        </p:spPr>
      </p:pic>
      <p:pic>
        <p:nvPicPr>
          <p:cNvPr id="10242" name="Picture 2">
            <a:extLst>
              <a:ext uri="{FF2B5EF4-FFF2-40B4-BE49-F238E27FC236}">
                <a16:creationId xmlns:a16="http://schemas.microsoft.com/office/drawing/2014/main" id="{3F8F2082-D6D0-D71E-A3F8-5C0D76408C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6666" y="552733"/>
            <a:ext cx="7351444" cy="4135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>
            <a:extLst>
              <a:ext uri="{FF2B5EF4-FFF2-40B4-BE49-F238E27FC236}">
                <a16:creationId xmlns:a16="http://schemas.microsoft.com/office/drawing/2014/main" id="{2D055CFF-1F38-767A-19B3-F0345BE686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890" y="4742995"/>
            <a:ext cx="3551843" cy="1775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>
            <a:extLst>
              <a:ext uri="{FF2B5EF4-FFF2-40B4-BE49-F238E27FC236}">
                <a16:creationId xmlns:a16="http://schemas.microsoft.com/office/drawing/2014/main" id="{601023DE-A06F-2E4C-E203-22DB516D52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5770" y="4687920"/>
            <a:ext cx="3724681" cy="1830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>
            <a:extLst>
              <a:ext uri="{FF2B5EF4-FFF2-40B4-BE49-F238E27FC236}">
                <a16:creationId xmlns:a16="http://schemas.microsoft.com/office/drawing/2014/main" id="{5E2B723B-9238-ECED-1530-BB1D803C44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0414" y="4742995"/>
            <a:ext cx="2816417" cy="1596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C001C1E7-CEB6-F4EA-EEF6-02FCC8B1D8B2}"/>
              </a:ext>
            </a:extLst>
          </p:cNvPr>
          <p:cNvSpPr txBox="1"/>
          <p:nvPr/>
        </p:nvSpPr>
        <p:spPr>
          <a:xfrm>
            <a:off x="933890" y="2305078"/>
            <a:ext cx="3879757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1200" i="1" u="none" strike="noStrike" dirty="0">
                <a:solidFill>
                  <a:srgbClr val="C00000"/>
                </a:solidFill>
                <a:effectLst/>
                <a:latin typeface="Montserrat" pitchFamily="2" charset="77"/>
              </a:rPr>
              <a:t>MANSOUR EDDAHBI </a:t>
            </a:r>
            <a:endParaRPr lang="es-ES_tradnl" sz="1200" i="1" dirty="0">
              <a:solidFill>
                <a:srgbClr val="C00000"/>
              </a:solidFill>
              <a:latin typeface="Montserrat" pitchFamily="2" charset="77"/>
            </a:endParaRPr>
          </a:p>
        </p:txBody>
      </p:sp>
      <p:pic>
        <p:nvPicPr>
          <p:cNvPr id="3" name="Imagen 2" descr="Texto&#10;&#10;Descripción generada automáticamente con confianza baja">
            <a:extLst>
              <a:ext uri="{FF2B5EF4-FFF2-40B4-BE49-F238E27FC236}">
                <a16:creationId xmlns:a16="http://schemas.microsoft.com/office/drawing/2014/main" id="{63F815B7-64A8-0B88-EBEA-182AA2A2DEF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4431" y="1416423"/>
            <a:ext cx="2595494" cy="1027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86263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2226</TotalTime>
  <Words>606</Words>
  <Application>Microsoft Macintosh PowerPoint</Application>
  <PresentationFormat>Panorámica</PresentationFormat>
  <Paragraphs>65</Paragraphs>
  <Slides>16</Slides>
  <Notes>2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Montserrat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Marketing Luxotour</dc:creator>
  <cp:lastModifiedBy>Ana Florencia Fillol Porro</cp:lastModifiedBy>
  <cp:revision>70</cp:revision>
  <dcterms:created xsi:type="dcterms:W3CDTF">2020-03-30T15:00:05Z</dcterms:created>
  <dcterms:modified xsi:type="dcterms:W3CDTF">2023-05-10T14:37:54Z</dcterms:modified>
</cp:coreProperties>
</file>